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0"/>
  </p:notesMasterIdLst>
  <p:sldIdLst>
    <p:sldId id="277" r:id="rId5"/>
    <p:sldId id="278" r:id="rId6"/>
    <p:sldId id="264" r:id="rId7"/>
    <p:sldId id="265" r:id="rId8"/>
    <p:sldId id="266" r:id="rId9"/>
    <p:sldId id="267" r:id="rId10"/>
    <p:sldId id="279" r:id="rId11"/>
    <p:sldId id="280" r:id="rId12"/>
    <p:sldId id="281" r:id="rId13"/>
    <p:sldId id="282" r:id="rId14"/>
    <p:sldId id="283" r:id="rId15"/>
    <p:sldId id="284" r:id="rId16"/>
    <p:sldId id="285" r:id="rId17"/>
    <p:sldId id="295" r:id="rId18"/>
    <p:sldId id="296" r:id="rId19"/>
    <p:sldId id="287" r:id="rId20"/>
    <p:sldId id="288" r:id="rId21"/>
    <p:sldId id="289" r:id="rId22"/>
    <p:sldId id="290" r:id="rId23"/>
    <p:sldId id="291" r:id="rId24"/>
    <p:sldId id="292" r:id="rId25"/>
    <p:sldId id="293" r:id="rId26"/>
    <p:sldId id="297" r:id="rId27"/>
    <p:sldId id="299" r:id="rId28"/>
    <p:sldId id="272" r:id="rId29"/>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58182" autoAdjust="0"/>
  </p:normalViewPr>
  <p:slideViewPr>
    <p:cSldViewPr snapToGrid="0" snapToObjects="1">
      <p:cViewPr varScale="1">
        <p:scale>
          <a:sx n="84" d="100"/>
          <a:sy n="84" d="100"/>
        </p:scale>
        <p:origin x="2070" y="90"/>
      </p:cViewPr>
      <p:guideLst>
        <p:guide orient="horz" pos="59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1D65B8B-C40E-40B0-AC8E-7E5317D0B5D3}" type="datetimeFigureOut">
              <a:rPr lang="en-CA" smtClean="0"/>
              <a:t>2022-10-25</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BFEE961-5652-4EA5-B484-DF80185517EA}" type="slidenum">
              <a:rPr lang="en-CA" smtClean="0"/>
              <a:t>‹#›</a:t>
            </a:fld>
            <a:endParaRPr lang="en-CA"/>
          </a:p>
        </p:txBody>
      </p:sp>
    </p:spTree>
    <p:extLst>
      <p:ext uri="{BB962C8B-B14F-4D97-AF65-F5344CB8AC3E}">
        <p14:creationId xmlns:p14="http://schemas.microsoft.com/office/powerpoint/2010/main" val="3779320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everyone! Thank you for attending</a:t>
            </a:r>
            <a:r>
              <a:rPr lang="en-US" baseline="0" dirty="0" smtClean="0"/>
              <a:t> this session on “Using Data and Technology to Assist in Research and Fundraising”. </a:t>
            </a:r>
          </a:p>
          <a:p>
            <a:endParaRPr lang="en-US" dirty="0" smtClean="0"/>
          </a:p>
        </p:txBody>
      </p:sp>
      <p:sp>
        <p:nvSpPr>
          <p:cNvPr id="4" name="Slide Number Placeholder 3"/>
          <p:cNvSpPr>
            <a:spLocks noGrp="1"/>
          </p:cNvSpPr>
          <p:nvPr>
            <p:ph type="sldNum" sz="quarter" idx="10"/>
          </p:nvPr>
        </p:nvSpPr>
        <p:spPr/>
        <p:txBody>
          <a:bodyPr/>
          <a:lstStyle/>
          <a:p>
            <a:fld id="{6BFEE961-5652-4EA5-B484-DF80185517EA}" type="slidenum">
              <a:rPr lang="en-CA" smtClean="0"/>
              <a:t>1</a:t>
            </a:fld>
            <a:endParaRPr lang="en-CA"/>
          </a:p>
        </p:txBody>
      </p:sp>
    </p:spTree>
    <p:extLst>
      <p:ext uri="{BB962C8B-B14F-4D97-AF65-F5344CB8AC3E}">
        <p14:creationId xmlns:p14="http://schemas.microsoft.com/office/powerpoint/2010/main" val="203825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buFont typeface="Symbol" panose="05050102010706020507" pitchFamily="18" charset="2"/>
              <a:buChar char=""/>
            </a:pPr>
            <a:r>
              <a:rPr lang="en-US" dirty="0">
                <a:solidFill>
                  <a:srgbClr val="000000"/>
                </a:solidFill>
                <a:ea typeface="Times New Roman" panose="02020603050405020304" pitchFamily="18" charset="0"/>
                <a:cs typeface="Calibri" panose="020F0502020204030204" pitchFamily="34" charset="0"/>
              </a:rPr>
              <a:t>Greater capacity to focus </a:t>
            </a:r>
            <a:r>
              <a:rPr lang="en-US" dirty="0" smtClean="0">
                <a:solidFill>
                  <a:srgbClr val="000000"/>
                </a:solidFill>
                <a:ea typeface="Times New Roman" panose="02020603050405020304" pitchFamily="18" charset="0"/>
                <a:cs typeface="Calibri" panose="020F0502020204030204" pitchFamily="34" charset="0"/>
              </a:rPr>
              <a:t>time </a:t>
            </a:r>
            <a:r>
              <a:rPr lang="en-US" dirty="0">
                <a:solidFill>
                  <a:srgbClr val="000000"/>
                </a:solidFill>
                <a:ea typeface="Times New Roman" panose="02020603050405020304" pitchFamily="18" charset="0"/>
                <a:cs typeface="Calibri" panose="020F0502020204030204" pitchFamily="34" charset="0"/>
              </a:rPr>
              <a:t>on value add services like in-depth Research Briefs for solicitation strategies on multi-million asks, prospect identification, qualification, etc.</a:t>
            </a:r>
          </a:p>
          <a:p>
            <a:pPr marL="349415" indent="-349415">
              <a:lnSpc>
                <a:spcPct val="107000"/>
              </a:lnSpc>
              <a:buFont typeface="Symbol" panose="05050102010706020507" pitchFamily="18" charset="2"/>
              <a:buChar char=""/>
            </a:pPr>
            <a:r>
              <a:rPr lang="en-US" dirty="0">
                <a:solidFill>
                  <a:srgbClr val="000000"/>
                </a:solidFill>
                <a:ea typeface="Times New Roman" panose="02020603050405020304" pitchFamily="18" charset="0"/>
                <a:cs typeface="Calibri" panose="020F0502020204030204" pitchFamily="34" charset="0"/>
              </a:rPr>
              <a:t>More time to document research findings in the database </a:t>
            </a:r>
            <a:r>
              <a:rPr lang="en-US" dirty="0" smtClean="0">
                <a:solidFill>
                  <a:srgbClr val="000000"/>
                </a:solidFill>
                <a:ea typeface="Times New Roman" panose="02020603050405020304" pitchFamily="18" charset="0"/>
                <a:cs typeface="Calibri" panose="020F0502020204030204" pitchFamily="34" charset="0"/>
              </a:rPr>
              <a:t>for automated </a:t>
            </a:r>
            <a:r>
              <a:rPr lang="en-US" dirty="0">
                <a:solidFill>
                  <a:srgbClr val="000000"/>
                </a:solidFill>
                <a:ea typeface="Times New Roman" panose="02020603050405020304" pitchFamily="18" charset="0"/>
                <a:cs typeface="Calibri" panose="020F0502020204030204" pitchFamily="34" charset="0"/>
              </a:rPr>
              <a:t>retrieval on reports (e.g. update employment positions, relationships, connections, funding interests, gifts to other organizations, wealth indicators, </a:t>
            </a:r>
            <a:r>
              <a:rPr lang="en-US" dirty="0" smtClean="0">
                <a:solidFill>
                  <a:srgbClr val="000000"/>
                </a:solidFill>
                <a:ea typeface="Times New Roman" panose="02020603050405020304" pitchFamily="18" charset="0"/>
                <a:cs typeface="Calibri" panose="020F0502020204030204" pitchFamily="34" charset="0"/>
              </a:rPr>
              <a:t>ratings,</a:t>
            </a:r>
            <a:r>
              <a:rPr lang="en-US" baseline="0" dirty="0" smtClean="0">
                <a:solidFill>
                  <a:srgbClr val="000000"/>
                </a:solidFill>
                <a:ea typeface="Times New Roman" panose="02020603050405020304" pitchFamily="18" charset="0"/>
                <a:cs typeface="Calibri" panose="020F0502020204030204" pitchFamily="34" charset="0"/>
              </a:rPr>
              <a:t> </a:t>
            </a:r>
            <a:r>
              <a:rPr lang="en-US" dirty="0" smtClean="0">
                <a:solidFill>
                  <a:srgbClr val="000000"/>
                </a:solidFill>
                <a:ea typeface="Times New Roman" panose="02020603050405020304" pitchFamily="18" charset="0"/>
                <a:cs typeface="Calibri" panose="020F0502020204030204" pitchFamily="34" charset="0"/>
              </a:rPr>
              <a:t>etc</a:t>
            </a:r>
            <a:r>
              <a:rPr lang="en-US" dirty="0">
                <a:solidFill>
                  <a:srgbClr val="000000"/>
                </a:solidFill>
                <a:ea typeface="Times New Roman" panose="02020603050405020304" pitchFamily="18" charset="0"/>
                <a:cs typeface="Calibri" panose="020F0502020204030204" pitchFamily="34" charset="0"/>
              </a:rPr>
              <a:t>.)</a:t>
            </a:r>
          </a:p>
          <a:p>
            <a:pPr marL="349415" indent="-349415">
              <a:lnSpc>
                <a:spcPct val="107000"/>
              </a:lnSpc>
              <a:buFont typeface="Symbol" panose="05050102010706020507" pitchFamily="18" charset="2"/>
              <a:buChar char=""/>
            </a:pPr>
            <a:r>
              <a:rPr lang="en-US" dirty="0">
                <a:solidFill>
                  <a:srgbClr val="000000"/>
                </a:solidFill>
                <a:ea typeface="Times New Roman" panose="02020603050405020304" pitchFamily="18" charset="0"/>
                <a:cs typeface="Calibri" panose="020F0502020204030204" pitchFamily="34" charset="0"/>
              </a:rPr>
              <a:t>Learn </a:t>
            </a:r>
            <a:r>
              <a:rPr lang="en-US" dirty="0" smtClean="0">
                <a:solidFill>
                  <a:srgbClr val="000000"/>
                </a:solidFill>
                <a:ea typeface="Times New Roman" panose="02020603050405020304" pitchFamily="18" charset="0"/>
                <a:cs typeface="Calibri" panose="020F0502020204030204" pitchFamily="34" charset="0"/>
              </a:rPr>
              <a:t>more about Power </a:t>
            </a:r>
            <a:r>
              <a:rPr lang="en-US" dirty="0">
                <a:solidFill>
                  <a:srgbClr val="000000"/>
                </a:solidFill>
                <a:ea typeface="Times New Roman" panose="02020603050405020304" pitchFamily="18" charset="0"/>
                <a:cs typeface="Calibri" panose="020F0502020204030204" pitchFamily="34" charset="0"/>
              </a:rPr>
              <a:t>BI fundamentals </a:t>
            </a:r>
            <a:r>
              <a:rPr lang="en-US" dirty="0" smtClean="0">
                <a:solidFill>
                  <a:srgbClr val="000000"/>
                </a:solidFill>
                <a:ea typeface="Times New Roman" panose="02020603050405020304" pitchFamily="18" charset="0"/>
                <a:cs typeface="Calibri" panose="020F0502020204030204" pitchFamily="34" charset="0"/>
              </a:rPr>
              <a:t>and have a better understanding for the link between systems</a:t>
            </a:r>
            <a:r>
              <a:rPr lang="en-US" dirty="0">
                <a:solidFill>
                  <a:srgbClr val="000000"/>
                </a:solidFill>
                <a:ea typeface="Times New Roman" panose="02020603050405020304" pitchFamily="18" charset="0"/>
                <a:cs typeface="Calibri" panose="020F0502020204030204" pitchFamily="34" charset="0"/>
              </a:rPr>
              <a:t>, </a:t>
            </a:r>
            <a:r>
              <a:rPr lang="en-US" dirty="0" smtClean="0">
                <a:solidFill>
                  <a:srgbClr val="000000"/>
                </a:solidFill>
                <a:ea typeface="Times New Roman" panose="02020603050405020304" pitchFamily="18" charset="0"/>
                <a:cs typeface="Calibri" panose="020F0502020204030204" pitchFamily="34" charset="0"/>
              </a:rPr>
              <a:t>reports and frontline </a:t>
            </a:r>
            <a:r>
              <a:rPr lang="en-US" dirty="0">
                <a:solidFill>
                  <a:srgbClr val="000000"/>
                </a:solidFill>
                <a:ea typeface="Times New Roman" panose="02020603050405020304" pitchFamily="18" charset="0"/>
                <a:cs typeface="Calibri" panose="020F0502020204030204" pitchFamily="34" charset="0"/>
              </a:rPr>
              <a:t>fundraisers</a:t>
            </a:r>
            <a:endParaRPr lang="en-CA" dirty="0">
              <a:ea typeface="SimSun" panose="02010600030101010101" pitchFamily="2" charset="-122"/>
              <a:cs typeface="Times New Roman" panose="02020603050405020304" pitchFamily="18" charset="0"/>
            </a:endParaRPr>
          </a:p>
          <a:p>
            <a:pPr marL="349415" indent="-349415">
              <a:lnSpc>
                <a:spcPct val="107000"/>
              </a:lnSpc>
              <a:buFont typeface="Symbol" panose="05050102010706020507" pitchFamily="18" charset="2"/>
              <a:buChar char=""/>
            </a:pPr>
            <a:r>
              <a:rPr lang="en-US" dirty="0">
                <a:solidFill>
                  <a:srgbClr val="000000"/>
                </a:solidFill>
                <a:ea typeface="Times New Roman" panose="02020603050405020304" pitchFamily="18" charset="0"/>
                <a:cs typeface="Calibri" panose="020F0502020204030204" pitchFamily="34" charset="0"/>
              </a:rPr>
              <a:t>Improve the role researchers can play as information professionals in data </a:t>
            </a:r>
            <a:r>
              <a:rPr lang="en-US" dirty="0" smtClean="0">
                <a:solidFill>
                  <a:srgbClr val="000000"/>
                </a:solidFill>
                <a:ea typeface="Times New Roman" panose="02020603050405020304" pitchFamily="18" charset="0"/>
                <a:cs typeface="Calibri" panose="020F0502020204030204" pitchFamily="34" charset="0"/>
              </a:rPr>
              <a:t>management</a:t>
            </a:r>
          </a:p>
          <a:p>
            <a:pPr marL="349415" indent="-349415">
              <a:lnSpc>
                <a:spcPct val="107000"/>
              </a:lnSpc>
              <a:buFont typeface="Symbol" panose="05050102010706020507" pitchFamily="18" charset="2"/>
              <a:buChar char=""/>
            </a:pPr>
            <a:r>
              <a:rPr lang="en-US" dirty="0" smtClean="0">
                <a:solidFill>
                  <a:srgbClr val="000000"/>
                </a:solidFill>
                <a:ea typeface="SimSun" panose="02010600030101010101" pitchFamily="2" charset="-122"/>
                <a:cs typeface="Calibri" panose="020F0502020204030204" pitchFamily="34" charset="0"/>
              </a:rPr>
              <a:t>Now</a:t>
            </a:r>
            <a:r>
              <a:rPr lang="en-US" baseline="0" dirty="0" smtClean="0">
                <a:solidFill>
                  <a:srgbClr val="000000"/>
                </a:solidFill>
                <a:ea typeface="SimSun" panose="02010600030101010101" pitchFamily="2" charset="-122"/>
                <a:cs typeface="Calibri" panose="020F0502020204030204" pitchFamily="34" charset="0"/>
              </a:rPr>
              <a:t> Mandana will share her experience from the data and technology computer scientist and </a:t>
            </a:r>
            <a:r>
              <a:rPr lang="en-US" baseline="0" smtClean="0">
                <a:solidFill>
                  <a:srgbClr val="000000"/>
                </a:solidFill>
                <a:ea typeface="SimSun" panose="02010600030101010101" pitchFamily="2" charset="-122"/>
                <a:cs typeface="Calibri" panose="020F0502020204030204" pitchFamily="34" charset="0"/>
              </a:rPr>
              <a:t>report creator</a:t>
            </a:r>
            <a:endParaRPr lang="en-CA" dirty="0">
              <a:ea typeface="SimSun" panose="02010600030101010101" pitchFamily="2" charset="-122"/>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10</a:t>
            </a:fld>
            <a:endParaRPr lang="en-CA"/>
          </a:p>
        </p:txBody>
      </p:sp>
    </p:spTree>
    <p:extLst>
      <p:ext uri="{BB962C8B-B14F-4D97-AF65-F5344CB8AC3E}">
        <p14:creationId xmlns:p14="http://schemas.microsoft.com/office/powerpoint/2010/main" val="3646592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Tx/>
              <a:buChar char="-"/>
            </a:pPr>
            <a:r>
              <a:rPr lang="en-US" dirty="0" smtClean="0"/>
              <a:t>Investment in Technology has been a challenge for many small</a:t>
            </a:r>
            <a:r>
              <a:rPr lang="en-US" baseline="0" dirty="0" smtClean="0"/>
              <a:t> companies specially non-profit sector</a:t>
            </a:r>
          </a:p>
          <a:p>
            <a:pPr marL="171450" indent="-171450">
              <a:buFontTx/>
              <a:buChar char="-"/>
            </a:pPr>
            <a:r>
              <a:rPr lang="en-US" baseline="0" dirty="0" smtClean="0"/>
              <a:t>Small teams and limited budget is usually the driving force behind lack of technology in many of these organizations</a:t>
            </a:r>
          </a:p>
          <a:p>
            <a:pPr marL="171450" indent="-171450">
              <a:buFontTx/>
              <a:buChar char="-"/>
            </a:pPr>
            <a:r>
              <a:rPr lang="en-US" baseline="0" dirty="0" smtClean="0"/>
              <a:t>When I joined Sunnybrook Foundation they already had an established technology team but not focused on data and Analytics. Self-serve and automated reports were not readily available to every team</a:t>
            </a:r>
          </a:p>
          <a:p>
            <a:pPr marL="171450" indent="-171450">
              <a:buFontTx/>
              <a:buChar char="-"/>
            </a:pPr>
            <a:r>
              <a:rPr lang="en-US" baseline="0" dirty="0" smtClean="0"/>
              <a:t>Teams relied on different version of Raiser Edge queries which meant to provide the same dataset. The outcome, hours spent on data reconciliation, manual processes needed to achieve this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We started assessing the current state and identified gaps and area for improvement. We heavily relied on our existing infrastructure and made use of previous investments in technology, tried improving where possible otherwise upgraded the system. New dedicated BI server and optimized processes for data synchronization is to name a few as the result of this exercise</a:t>
            </a:r>
          </a:p>
          <a:p>
            <a:pPr marL="171450" indent="-171450">
              <a:buFontTx/>
              <a:buChar char="-"/>
            </a:pPr>
            <a:r>
              <a:rPr lang="en-US" baseline="0" dirty="0" smtClean="0"/>
              <a:t>Using Data warehouse as the source of the truth and building up the new automated reports and visualizations after</a:t>
            </a:r>
          </a:p>
          <a:p>
            <a:pPr marL="171450" indent="-171450">
              <a:buFontTx/>
              <a:buChar char="-"/>
            </a:pPr>
            <a:r>
              <a:rPr lang="en-US" baseline="0" dirty="0" smtClean="0"/>
              <a:t>Established data quality processes for new reports. Resolving data quality issues and where they are stemming from was a crucial step. We had to compare data output from an automated report vs its manual version and find the root cause for the difference. This created confidence in our product and services as we had an answer when there was a question on discrepancies</a:t>
            </a:r>
          </a:p>
          <a:p>
            <a:pPr marL="171450" indent="-171450">
              <a:buFontTx/>
              <a:buChar char="-"/>
            </a:pPr>
            <a:r>
              <a:rPr lang="en-US" baseline="0" dirty="0" smtClean="0"/>
              <a:t>Finally we started moving to visualization to make our data a story. Leveraging Power BI as a platform to create dashboards and drill-through to details where needed</a:t>
            </a:r>
          </a:p>
          <a:p>
            <a:pPr marL="171450" indent="-171450">
              <a:buFontTx/>
              <a:buChar char="-"/>
            </a:pPr>
            <a:endParaRPr lang="en-US" baseline="0" dirty="0" smtClean="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11</a:t>
            </a:fld>
            <a:endParaRPr lang="en-CA"/>
          </a:p>
        </p:txBody>
      </p:sp>
    </p:spTree>
    <p:extLst>
      <p:ext uri="{BB962C8B-B14F-4D97-AF65-F5344CB8AC3E}">
        <p14:creationId xmlns:p14="http://schemas.microsoft.com/office/powerpoint/2010/main" val="3159178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report</a:t>
            </a:r>
            <a:r>
              <a:rPr lang="en-US" baseline="0" dirty="0" smtClean="0"/>
              <a:t> gives an overview of prospects that donated within timeframe selected in the report</a:t>
            </a:r>
          </a:p>
          <a:p>
            <a:pPr marL="171450" indent="-171450">
              <a:buFontTx/>
              <a:buChar char="-"/>
            </a:pPr>
            <a:r>
              <a:rPr lang="en-US" baseline="0" dirty="0" smtClean="0"/>
              <a:t>Research team uses this report on a daily basis to monitor the new gifts which meets specific criteria for them. Additional filters can be applied to limit the results to specific donors</a:t>
            </a:r>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12</a:t>
            </a:fld>
            <a:endParaRPr lang="en-CA"/>
          </a:p>
        </p:txBody>
      </p:sp>
    </p:spTree>
    <p:extLst>
      <p:ext uri="{BB962C8B-B14F-4D97-AF65-F5344CB8AC3E}">
        <p14:creationId xmlns:p14="http://schemas.microsoft.com/office/powerpoint/2010/main" val="3484200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This report provides the giving summary and commitments by selected fund (in report parameter). </a:t>
            </a:r>
          </a:p>
          <a:p>
            <a:pPr marL="171450" indent="-171450">
              <a:buFontTx/>
              <a:buChar char="-"/>
            </a:pPr>
            <a:r>
              <a:rPr lang="en-US" baseline="0" dirty="0" smtClean="0"/>
              <a:t>We use name for recognition to group the related donors in one record</a:t>
            </a:r>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13</a:t>
            </a:fld>
            <a:endParaRPr lang="en-CA"/>
          </a:p>
        </p:txBody>
      </p:sp>
    </p:spTree>
    <p:extLst>
      <p:ext uri="{BB962C8B-B14F-4D97-AF65-F5344CB8AC3E}">
        <p14:creationId xmlns:p14="http://schemas.microsoft.com/office/powerpoint/2010/main" val="3041616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This report serves as briefing summary for donor and is being used by executive team and fundraiser to get a quick summary about donor. </a:t>
            </a:r>
          </a:p>
          <a:p>
            <a:pPr marL="171450" indent="-171450">
              <a:buFontTx/>
              <a:buChar char="-"/>
            </a:pPr>
            <a:r>
              <a:rPr lang="en-US" baseline="0" dirty="0" smtClean="0"/>
              <a:t>Note: ask Lindsey about the use case</a:t>
            </a:r>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14</a:t>
            </a:fld>
            <a:endParaRPr lang="en-CA"/>
          </a:p>
        </p:txBody>
      </p:sp>
    </p:spTree>
    <p:extLst>
      <p:ext uri="{BB962C8B-B14F-4D97-AF65-F5344CB8AC3E}">
        <p14:creationId xmlns:p14="http://schemas.microsoft.com/office/powerpoint/2010/main" val="2948984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BFEE961-5652-4EA5-B484-DF80185517EA}" type="slidenum">
              <a:rPr lang="en-CA" smtClean="0"/>
              <a:t>15</a:t>
            </a:fld>
            <a:endParaRPr lang="en-CA"/>
          </a:p>
        </p:txBody>
      </p:sp>
    </p:spTree>
    <p:extLst>
      <p:ext uri="{BB962C8B-B14F-4D97-AF65-F5344CB8AC3E}">
        <p14:creationId xmlns:p14="http://schemas.microsoft.com/office/powerpoint/2010/main" val="4037204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smtClean="0">
                <a:solidFill>
                  <a:schemeClr val="tx1"/>
                </a:solidFill>
                <a:effectLst/>
                <a:latin typeface="+mn-lt"/>
                <a:ea typeface="+mn-ea"/>
                <a:cs typeface="+mn-cs"/>
              </a:rPr>
              <a:t>We gained actionable insights into our business by leveraging subject matter expertise on business data</a:t>
            </a:r>
          </a:p>
          <a:p>
            <a:pPr marL="171450" indent="-171450">
              <a:buFontTx/>
              <a:buChar char="-"/>
            </a:pPr>
            <a:r>
              <a:rPr lang="en-US" sz="1200" b="0" i="0" kern="1200" dirty="0" smtClean="0">
                <a:solidFill>
                  <a:schemeClr val="tx1"/>
                </a:solidFill>
                <a:effectLst/>
                <a:latin typeface="+mn-lt"/>
                <a:ea typeface="+mn-ea"/>
                <a:cs typeface="+mn-cs"/>
              </a:rPr>
              <a:t>We learned that only having strong analytics team and products</a:t>
            </a:r>
            <a:r>
              <a:rPr lang="en-US" sz="1200" b="0" i="0" kern="1200" baseline="0" dirty="0" smtClean="0">
                <a:solidFill>
                  <a:schemeClr val="tx1"/>
                </a:solidFill>
                <a:effectLst/>
                <a:latin typeface="+mn-lt"/>
                <a:ea typeface="+mn-ea"/>
                <a:cs typeface="+mn-cs"/>
              </a:rPr>
              <a:t> is not the success key, we need everyone across our teams to understand the data, trust it and be able to utilize it</a:t>
            </a:r>
          </a:p>
          <a:p>
            <a:pPr marL="171450" indent="-171450">
              <a:buFontTx/>
              <a:buChar char="-"/>
            </a:pPr>
            <a:r>
              <a:rPr lang="en-US" dirty="0" smtClean="0"/>
              <a:t>Only through user engagement we get to provide</a:t>
            </a:r>
            <a:r>
              <a:rPr lang="en-US" baseline="0" dirty="0" smtClean="0"/>
              <a:t> what they truly need. Can’t make assumptions and apply the technical knowledge</a:t>
            </a:r>
          </a:p>
          <a:p>
            <a:pPr marL="171450" indent="-171450">
              <a:buFontTx/>
              <a:buChar char="-"/>
            </a:pPr>
            <a:r>
              <a:rPr lang="en-US" baseline="0" dirty="0" smtClean="0"/>
              <a:t>Data and technology evolve and so do people, we need to take an iterative approach to our engagement. </a:t>
            </a:r>
            <a:r>
              <a:rPr lang="en-US" baseline="0" smtClean="0"/>
              <a:t>Delivering data in not the final state, we need to keep re-examining it to ensure it still meets the need based on current organization's settings</a:t>
            </a:r>
          </a:p>
          <a:p>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16</a:t>
            </a:fld>
            <a:endParaRPr lang="en-CA"/>
          </a:p>
        </p:txBody>
      </p:sp>
    </p:spTree>
    <p:extLst>
      <p:ext uri="{BB962C8B-B14F-4D97-AF65-F5344CB8AC3E}">
        <p14:creationId xmlns:p14="http://schemas.microsoft.com/office/powerpoint/2010/main" val="2219209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everyone</a:t>
            </a:r>
          </a:p>
          <a:p>
            <a:pPr marL="174708" indent="-174708">
              <a:buFont typeface="Arial" panose="020B0604020202020204" pitchFamily="34" charset="0"/>
              <a:buChar char="•"/>
            </a:pPr>
            <a:r>
              <a:rPr lang="en-US" dirty="0" smtClean="0"/>
              <a:t>It’s my turn now to speak to my experience as a fundraiser</a:t>
            </a:r>
            <a:r>
              <a:rPr lang="en-US" baseline="0" dirty="0" smtClean="0"/>
              <a:t> levering data and technology for fundraising results. And let me tell you, it’s been a journey. </a:t>
            </a:r>
            <a:endParaRPr lang="en-US" dirty="0" smtClean="0"/>
          </a:p>
          <a:p>
            <a:pPr marL="174708" indent="-174708">
              <a:buFont typeface="Arial" panose="020B0604020202020204" pitchFamily="34" charset="0"/>
              <a:buChar char="•"/>
            </a:pPr>
            <a:r>
              <a:rPr lang="en-US" dirty="0" smtClean="0"/>
              <a:t>For many fundraisers, their skills lie in the realm of relationship building and not always in the realm of data and analytics</a:t>
            </a:r>
          </a:p>
          <a:p>
            <a:pPr marL="174708" indent="-174708">
              <a:buFont typeface="Arial" panose="020B0604020202020204" pitchFamily="34" charset="0"/>
              <a:buChar char="•"/>
            </a:pPr>
            <a:r>
              <a:rPr lang="en-US" dirty="0" smtClean="0"/>
              <a:t>I have a question</a:t>
            </a:r>
            <a:r>
              <a:rPr lang="en-US" baseline="0" dirty="0" smtClean="0"/>
              <a:t> for your all: </a:t>
            </a:r>
            <a:r>
              <a:rPr lang="en-US" dirty="0" smtClean="0"/>
              <a:t>Who</a:t>
            </a:r>
            <a:r>
              <a:rPr lang="en-US" baseline="0" dirty="0" smtClean="0"/>
              <a:t> in the session today has worked with a fundraiser who failed to update their call notes after a meeting or update a prospect’s status in the system? Hands up, virtual or in person. Can I get one person to share how that impacted your work…</a:t>
            </a:r>
          </a:p>
          <a:p>
            <a:pPr marL="174708" indent="-174708">
              <a:buFont typeface="Arial" panose="020B0604020202020204" pitchFamily="34" charset="0"/>
              <a:buChar char="•"/>
            </a:pPr>
            <a:r>
              <a:rPr lang="en-US" baseline="0" dirty="0" smtClean="0"/>
              <a:t>I will raise my hand and say I’m guilty of this myself.</a:t>
            </a:r>
          </a:p>
          <a:p>
            <a:pPr marL="174708" indent="-174708">
              <a:buFont typeface="Arial" panose="020B0604020202020204" pitchFamily="34" charset="0"/>
              <a:buChar char="•"/>
            </a:pPr>
            <a:r>
              <a:rPr lang="en-US" baseline="0" dirty="0" smtClean="0"/>
              <a:t>Now for most fundraisers there is a lot of pressure to spend your time on front facing donor activity, rather than back of house data coding and reporting.</a:t>
            </a:r>
          </a:p>
          <a:p>
            <a:pPr marL="174708" indent="-174708">
              <a:buFont typeface="Arial" panose="020B0604020202020204" pitchFamily="34" charset="0"/>
              <a:buChar char="•"/>
            </a:pPr>
            <a:r>
              <a:rPr lang="en-US" baseline="0" dirty="0" smtClean="0"/>
              <a:t>If the queries to manage pipeline activity are too complex or time consuming to pull, I know many a fundraiser who will resort to using a spreadsheet to log and capture their activity rather than putting it in the system.</a:t>
            </a:r>
          </a:p>
          <a:p>
            <a:pPr marL="174708" indent="-174708">
              <a:buFont typeface="Arial" panose="020B0604020202020204" pitchFamily="34" charset="0"/>
              <a:buChar char="•"/>
            </a:pPr>
            <a:r>
              <a:rPr lang="en-US" baseline="0" dirty="0" smtClean="0"/>
              <a:t>When it becomes the Philanthropy’s job to pull their pipeline updates and that can be viewed in real-time by leadership, there is a real incentive to properly enter your activity in the system. At Sunnybrook as you’ve seen in the other presentations, we’ve moved to using automated reports and Power BI to give management and leadership real-time access to the information in the system. And these reports are easy to pull!!</a:t>
            </a:r>
          </a:p>
          <a:p>
            <a:pPr marL="174708" indent="-174708">
              <a:buFont typeface="Arial" panose="020B0604020202020204" pitchFamily="34" charset="0"/>
              <a:buChar char="•"/>
            </a:pPr>
            <a:r>
              <a:rPr lang="en-US" baseline="0" dirty="0" smtClean="0"/>
              <a:t>For the Philanthropy team, that means we actually use the data from the system regularly to support our business decisions, to prompt donor activity and to fuel revenue generation. It’s not perfect, but it’s far more turn key and user driven than any other place I’ve worked. </a:t>
            </a:r>
          </a:p>
          <a:p>
            <a:pPr marL="174708" indent="-174708">
              <a:buFont typeface="Arial" panose="020B0604020202020204" pitchFamily="34" charset="0"/>
              <a:buChar char="•"/>
            </a:pPr>
            <a:r>
              <a:rPr lang="en-US" baseline="0" dirty="0" smtClean="0"/>
              <a:t>For example the Research Snapshot report that Lori showed you earlier. When myself or our CEO is going to meet with a board member of senior volunteer, we pull the research snapshot as part of the briefing materials for the meeting. We know that giving activity and volunteer engagement are both tracked in Raiser’s Edge and the Research Highlights are refreshed regularly for this group, so rather than having to constantly request Research Brief Updates, we get the real time information needed.</a:t>
            </a:r>
          </a:p>
          <a:p>
            <a:pPr marL="174708" indent="-174708">
              <a:buFont typeface="Arial" panose="020B0604020202020204" pitchFamily="34" charset="0"/>
              <a:buChar char="•"/>
            </a:pPr>
            <a:r>
              <a:rPr lang="en-US" baseline="0" dirty="0" smtClean="0"/>
              <a:t>Another question: Who in room feels a wave of panic when they get a rush request from a fundraiser for an on the fly or net new research brief? Hands up. Has it ever happened that then you receive no response back from the fundraiser on how the prospect strategy was moved forward by your work? So this is another crime I can say guilty as charged to. </a:t>
            </a:r>
          </a:p>
          <a:p>
            <a:pPr marL="174708" indent="-174708">
              <a:buFont typeface="Arial" panose="020B0604020202020204" pitchFamily="34" charset="0"/>
              <a:buChar char="•"/>
            </a:pPr>
            <a:r>
              <a:rPr lang="en-US" baseline="0" dirty="0" smtClean="0"/>
              <a:t>But with the systems we’ve developed at Sunnybrook, like the Donor Strategy Report that Mandana shared, we’re breaking down this disconnect. When I’m meeting with other members of the team (our stewardship officers, communications staff, or a physician hospital partner) I can pull this to take to my meeting or share in advance so everyone has documentation of the donor, including capacity and research highlights. Then we go in and update our strategy note after the meeting, so the research team has access to see what our next planned actions are. The manual back and forth of rush requests between research and philanthropy has been reduced. This was a report that Mandana and I worked to co-design the fields in, to really meet team needs. </a:t>
            </a:r>
          </a:p>
          <a:p>
            <a:pPr marL="174708" indent="-174708">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6BFEE961-5652-4EA5-B484-DF80185517EA}" type="slidenum">
              <a:rPr lang="en-CA" smtClean="0"/>
              <a:t>17</a:t>
            </a:fld>
            <a:endParaRPr lang="en-CA"/>
          </a:p>
        </p:txBody>
      </p:sp>
    </p:spTree>
    <p:extLst>
      <p:ext uri="{BB962C8B-B14F-4D97-AF65-F5344CB8AC3E}">
        <p14:creationId xmlns:p14="http://schemas.microsoft.com/office/powerpoint/2010/main" val="3123657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Beyond</a:t>
            </a:r>
            <a:r>
              <a:rPr lang="en-US" baseline="0" dirty="0" smtClean="0"/>
              <a:t> research briefs, there are some key reports we are also using to manage pipeline.</a:t>
            </a:r>
          </a:p>
          <a:p>
            <a:pPr marL="174708" indent="-174708">
              <a:buFont typeface="Arial" panose="020B0604020202020204" pitchFamily="34" charset="0"/>
              <a:buChar char="•"/>
            </a:pPr>
            <a:r>
              <a:rPr lang="en-US" baseline="0" dirty="0" smtClean="0"/>
              <a:t>This pipeline report is a click-of button report generated from Raiser’s Edge using our Data Warehouse</a:t>
            </a:r>
          </a:p>
          <a:p>
            <a:pPr marL="174708" indent="-174708">
              <a:buFont typeface="Arial" panose="020B0604020202020204" pitchFamily="34" charset="0"/>
              <a:buChar char="•"/>
            </a:pPr>
            <a:r>
              <a:rPr lang="en-US" baseline="0" dirty="0" smtClean="0"/>
              <a:t>The prospect segment column is generated based on logic to categorize my donors by active prospect, Major Gift donor or discovery. </a:t>
            </a:r>
          </a:p>
          <a:p>
            <a:pPr marL="174708" indent="-174708">
              <a:buFont typeface="Arial" panose="020B0604020202020204" pitchFamily="34" charset="0"/>
              <a:buChar char="•"/>
            </a:pPr>
            <a:r>
              <a:rPr lang="en-US" baseline="0" dirty="0" smtClean="0"/>
              <a:t>The blue columns pull in data from the Prospect Tab in Raiser’s Edge for those donors who are in active solicitation. </a:t>
            </a:r>
          </a:p>
          <a:p>
            <a:pPr marL="174708" indent="-174708">
              <a:buFont typeface="Arial" panose="020B0604020202020204" pitchFamily="34" charset="0"/>
              <a:buChar char="•"/>
            </a:pPr>
            <a:r>
              <a:rPr lang="en-US" baseline="0" dirty="0" smtClean="0"/>
              <a:t>I can use this report to prompt my own activity or evaluate prospect movement for someone I manage.</a:t>
            </a:r>
          </a:p>
          <a:p>
            <a:pPr marL="174708" indent="-174708">
              <a:buFont typeface="Arial" panose="020B0604020202020204" pitchFamily="34" charset="0"/>
              <a:buChar char="•"/>
            </a:pPr>
            <a:r>
              <a:rPr lang="en-US" baseline="0" dirty="0" smtClean="0"/>
              <a:t>The same metrics are pulled into a Power BI dashboard that we run for the whole team, which I’ll now show you on the next slide. </a:t>
            </a:r>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18</a:t>
            </a:fld>
            <a:endParaRPr lang="en-CA"/>
          </a:p>
        </p:txBody>
      </p:sp>
    </p:spTree>
    <p:extLst>
      <p:ext uri="{BB962C8B-B14F-4D97-AF65-F5344CB8AC3E}">
        <p14:creationId xmlns:p14="http://schemas.microsoft.com/office/powerpoint/2010/main" val="710234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This report that</a:t>
            </a:r>
            <a:r>
              <a:rPr lang="en-US" baseline="0" dirty="0" smtClean="0"/>
              <a:t> we view in Power BI, which is a cloud-based data visualization tool, takes all of the proposal data from Raiser’s Edge and combines it with gift data. </a:t>
            </a:r>
          </a:p>
          <a:p>
            <a:pPr marL="174708" indent="-174708">
              <a:buFont typeface="Arial" panose="020B0604020202020204" pitchFamily="34" charset="0"/>
              <a:buChar char="•"/>
            </a:pPr>
            <a:r>
              <a:rPr lang="en-US" baseline="0" dirty="0" smtClean="0"/>
              <a:t>The report allows us the team to evaluate if we have the correct number and value of asks; combined with revenue received, to meet our annual goal.</a:t>
            </a:r>
          </a:p>
          <a:p>
            <a:pPr marL="174708" indent="-174708">
              <a:buFont typeface="Arial" panose="020B0604020202020204" pitchFamily="34" charset="0"/>
              <a:buChar char="•"/>
            </a:pPr>
            <a:r>
              <a:rPr lang="en-US" baseline="0" dirty="0" smtClean="0"/>
              <a:t>The chart at the bottom divides the proposals in the system by proposal status and each value is weighted differently; for example for verbal commitments we use the full value, but for solicitations, we’re using a discounted value based on likelihood of proposal acceptance.</a:t>
            </a:r>
          </a:p>
          <a:p>
            <a:pPr marL="174708" indent="-174708">
              <a:buFont typeface="Arial" panose="020B0604020202020204" pitchFamily="34" charset="0"/>
              <a:buChar char="•"/>
            </a:pPr>
            <a:r>
              <a:rPr lang="en-US" baseline="0" dirty="0" smtClean="0"/>
              <a:t>The chart at the bottom has the option for us to drill through and view the pipeline with detail, in the format similar to what was on the previous slide.</a:t>
            </a:r>
          </a:p>
          <a:p>
            <a:pPr marL="174708" indent="-174708">
              <a:buFont typeface="Arial" panose="020B0604020202020204" pitchFamily="34" charset="0"/>
              <a:buChar char="•"/>
            </a:pPr>
            <a:r>
              <a:rPr lang="en-US" baseline="0" dirty="0" smtClean="0"/>
              <a:t>This means that we can actively monitor how long it’s taking the team to move through solicitations, or go from a verbal commitment to signed gift agreement.</a:t>
            </a:r>
          </a:p>
          <a:p>
            <a:pPr marL="174708" indent="-174708">
              <a:buFont typeface="Arial" panose="020B0604020202020204" pitchFamily="34" charset="0"/>
              <a:buChar char="•"/>
            </a:pPr>
            <a:r>
              <a:rPr lang="en-US" baseline="0" dirty="0" smtClean="0"/>
              <a:t>Especially at the end of the fiscal year, this is a report leadership views on the daily.</a:t>
            </a:r>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19</a:t>
            </a:fld>
            <a:endParaRPr lang="en-CA"/>
          </a:p>
        </p:txBody>
      </p:sp>
    </p:spTree>
    <p:extLst>
      <p:ext uri="{BB962C8B-B14F-4D97-AF65-F5344CB8AC3E}">
        <p14:creationId xmlns:p14="http://schemas.microsoft.com/office/powerpoint/2010/main" val="228291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 Lori Cardillo, Manager of Research at the Sunnybrook Foundation and these are my colleagues, Mandana Fararia, Senior Manager, Analytics &amp; Reporting and Lindsey Hutchison, Director, Philanthropy. </a:t>
            </a:r>
          </a:p>
        </p:txBody>
      </p:sp>
      <p:sp>
        <p:nvSpPr>
          <p:cNvPr id="4" name="Slide Number Placeholder 3"/>
          <p:cNvSpPr>
            <a:spLocks noGrp="1"/>
          </p:cNvSpPr>
          <p:nvPr>
            <p:ph type="sldNum" sz="quarter" idx="10"/>
          </p:nvPr>
        </p:nvSpPr>
        <p:spPr/>
        <p:txBody>
          <a:bodyPr/>
          <a:lstStyle/>
          <a:p>
            <a:fld id="{6BFEE961-5652-4EA5-B484-DF80185517EA}" type="slidenum">
              <a:rPr lang="en-CA" smtClean="0"/>
              <a:t>2</a:t>
            </a:fld>
            <a:endParaRPr lang="en-CA"/>
          </a:p>
        </p:txBody>
      </p:sp>
    </p:spTree>
    <p:extLst>
      <p:ext uri="{BB962C8B-B14F-4D97-AF65-F5344CB8AC3E}">
        <p14:creationId xmlns:p14="http://schemas.microsoft.com/office/powerpoint/2010/main" val="3013893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We also have a report in Power BI</a:t>
            </a:r>
            <a:r>
              <a:rPr lang="en-US" baseline="0" dirty="0" smtClean="0"/>
              <a:t> to look at Major Gift Pipeline projections. </a:t>
            </a:r>
          </a:p>
          <a:p>
            <a:pPr marL="174708" indent="-174708">
              <a:buFont typeface="Arial" panose="020B0604020202020204" pitchFamily="34" charset="0"/>
              <a:buChar char="•"/>
            </a:pPr>
            <a:r>
              <a:rPr lang="en-US" baseline="0" dirty="0" smtClean="0"/>
              <a:t>This report pulls proposal data from Raiser’s Edge based on fiscal year of gift expected. </a:t>
            </a:r>
          </a:p>
          <a:p>
            <a:pPr marL="174708" indent="-174708">
              <a:buFont typeface="Arial" panose="020B0604020202020204" pitchFamily="34" charset="0"/>
              <a:buChar char="•"/>
            </a:pPr>
            <a:r>
              <a:rPr lang="en-US" baseline="0" dirty="0" smtClean="0"/>
              <a:t>It helps our team to project out how we are doing at ensuring we have a sustainable pipeline for future years and stratifies the data by gift level. </a:t>
            </a:r>
          </a:p>
          <a:p>
            <a:pPr marL="174708" indent="-174708">
              <a:buFont typeface="Arial" panose="020B0604020202020204" pitchFamily="34" charset="0"/>
              <a:buChar char="•"/>
            </a:pPr>
            <a:r>
              <a:rPr lang="en-US" baseline="0" dirty="0" smtClean="0"/>
              <a:t>This report is great for business planning, because it can then prompt our fundraising team to go back to research and say help us identify prospects with capacity at a certain giving level. </a:t>
            </a:r>
          </a:p>
          <a:p>
            <a:pPr marL="174708" indent="-174708">
              <a:buFont typeface="Arial" panose="020B0604020202020204" pitchFamily="34" charset="0"/>
              <a:buChar char="•"/>
            </a:pPr>
            <a:r>
              <a:rPr lang="en-US" baseline="0" dirty="0" smtClean="0"/>
              <a:t>It’s also a strong motivator for our fundraisers to think about renewal and enter in future oriented proposal data for prospects and donors beyond the current fiscal year. </a:t>
            </a:r>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20</a:t>
            </a:fld>
            <a:endParaRPr lang="en-CA"/>
          </a:p>
        </p:txBody>
      </p:sp>
    </p:spTree>
    <p:extLst>
      <p:ext uri="{BB962C8B-B14F-4D97-AF65-F5344CB8AC3E}">
        <p14:creationId xmlns:p14="http://schemas.microsoft.com/office/powerpoint/2010/main" val="1135463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a:t>
            </a:r>
            <a:r>
              <a:rPr lang="en-US" baseline="0" dirty="0" smtClean="0"/>
              <a:t> reports I’ve shown today have helped shift me in my own personal practice to rely more on data entered in our constituent database than on stand alone spreadsheets.</a:t>
            </a:r>
          </a:p>
          <a:p>
            <a:pPr marL="174708" indent="-174708">
              <a:buFont typeface="Arial" panose="020B0604020202020204" pitchFamily="34" charset="0"/>
              <a:buChar char="•"/>
            </a:pPr>
            <a:r>
              <a:rPr lang="en-US" baseline="0" dirty="0" smtClean="0"/>
              <a:t>The reports are easy to pull, they’re not in a system like Crystal that I don’t know how to use and they are updated in real time, rather than a monthly or quarterly basis</a:t>
            </a:r>
          </a:p>
          <a:p>
            <a:pPr marL="174708" indent="-174708">
              <a:buFont typeface="Arial" panose="020B0604020202020204" pitchFamily="34" charset="0"/>
              <a:buChar char="•"/>
            </a:pPr>
            <a:r>
              <a:rPr lang="en-US" baseline="0" dirty="0" smtClean="0"/>
              <a:t>Working with Mandana and Lori we’ve adapted some of these tools over time to best serve our team, and I’m certain they will continue to evolve and change in the future. </a:t>
            </a:r>
          </a:p>
          <a:p>
            <a:pPr marL="174708" indent="-174708">
              <a:buFont typeface="Arial" panose="020B0604020202020204" pitchFamily="34" charset="0"/>
              <a:buChar char="•"/>
            </a:pPr>
            <a:r>
              <a:rPr lang="en-US" baseline="0" dirty="0" smtClean="0"/>
              <a:t>It’s been an exciting part of my career development at Sunnybrook to be engaged with the Knowledge and Systems team to provide end-user feedback on our reports, and to receive training so me and my team members are confident on how to pull the reports. </a:t>
            </a:r>
          </a:p>
          <a:p>
            <a:pPr marL="174708" indent="-174708">
              <a:buFont typeface="Arial" panose="020B0604020202020204" pitchFamily="34" charset="0"/>
              <a:buChar char="•"/>
            </a:pPr>
            <a:r>
              <a:rPr lang="en-US" baseline="0" dirty="0" smtClean="0"/>
              <a:t>I really see that these tools are contributing to a more data driven fundraising culture at Sunnybrook and are helping to keep the Philanthropy team on task for success. </a:t>
            </a:r>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21</a:t>
            </a:fld>
            <a:endParaRPr lang="en-CA"/>
          </a:p>
        </p:txBody>
      </p:sp>
    </p:spTree>
    <p:extLst>
      <p:ext uri="{BB962C8B-B14F-4D97-AF65-F5344CB8AC3E}">
        <p14:creationId xmlns:p14="http://schemas.microsoft.com/office/powerpoint/2010/main" val="632950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BFEE961-5652-4EA5-B484-DF80185517EA}" type="slidenum">
              <a:rPr lang="en-CA" smtClean="0"/>
              <a:t>22</a:t>
            </a:fld>
            <a:endParaRPr lang="en-CA"/>
          </a:p>
        </p:txBody>
      </p:sp>
    </p:spTree>
    <p:extLst>
      <p:ext uri="{BB962C8B-B14F-4D97-AF65-F5344CB8AC3E}">
        <p14:creationId xmlns:p14="http://schemas.microsoft.com/office/powerpoint/2010/main" val="3616648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23</a:t>
            </a:fld>
            <a:endParaRPr lang="en-CA"/>
          </a:p>
        </p:txBody>
      </p:sp>
    </p:spTree>
    <p:extLst>
      <p:ext uri="{BB962C8B-B14F-4D97-AF65-F5344CB8AC3E}">
        <p14:creationId xmlns:p14="http://schemas.microsoft.com/office/powerpoint/2010/main" val="1608789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BFEE961-5652-4EA5-B484-DF80185517EA}" type="slidenum">
              <a:rPr lang="en-CA" smtClean="0"/>
              <a:t>24</a:t>
            </a:fld>
            <a:endParaRPr lang="en-CA"/>
          </a:p>
        </p:txBody>
      </p:sp>
    </p:spTree>
    <p:extLst>
      <p:ext uri="{BB962C8B-B14F-4D97-AF65-F5344CB8AC3E}">
        <p14:creationId xmlns:p14="http://schemas.microsoft.com/office/powerpoint/2010/main" val="3275407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BFEE961-5652-4EA5-B484-DF80185517EA}" type="slidenum">
              <a:rPr lang="en-CA" smtClean="0"/>
              <a:t>25</a:t>
            </a:fld>
            <a:endParaRPr lang="en-CA"/>
          </a:p>
        </p:txBody>
      </p:sp>
    </p:spTree>
    <p:extLst>
      <p:ext uri="{BB962C8B-B14F-4D97-AF65-F5344CB8AC3E}">
        <p14:creationId xmlns:p14="http://schemas.microsoft.com/office/powerpoint/2010/main" val="2020859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three of us want to each share our unique perspectives on the journey the Sunnybrook Foundation went through </a:t>
            </a:r>
            <a:r>
              <a:rPr lang="en-US" dirty="0" smtClean="0"/>
              <a:t>working collaboratively to build capacity, increase philanthropic revenue and move towards using data driven reports to have a laser focus on philanthropy.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will be our agenda for the session.</a:t>
            </a:r>
          </a:p>
          <a:p>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3</a:t>
            </a:fld>
            <a:endParaRPr lang="en-CA"/>
          </a:p>
        </p:txBody>
      </p:sp>
    </p:spTree>
    <p:extLst>
      <p:ext uri="{BB962C8B-B14F-4D97-AF65-F5344CB8AC3E}">
        <p14:creationId xmlns:p14="http://schemas.microsoft.com/office/powerpoint/2010/main" val="157243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solidFill>
                  <a:srgbClr val="C00000"/>
                </a:solidFill>
              </a:rPr>
              <a:t>Audience Engagement to be added: “How many of you have support from</a:t>
            </a:r>
            <a:r>
              <a:rPr lang="en-US" b="1" baseline="0" dirty="0" smtClean="0">
                <a:solidFill>
                  <a:srgbClr val="C00000"/>
                </a:solidFill>
              </a:rPr>
              <a:t> an information systems team/data visualization team” “Who here is from a small shop?” etc.</a:t>
            </a:r>
            <a:r>
              <a:rPr lang="en-US" b="1" dirty="0" smtClean="0">
                <a:solidFill>
                  <a:srgbClr val="C00000"/>
                </a:solidFill>
              </a:rPr>
              <a:t/>
            </a:r>
            <a:br>
              <a:rPr lang="en-US" b="1" dirty="0" smtClean="0">
                <a:solidFill>
                  <a:srgbClr val="C00000"/>
                </a:solidFill>
              </a:rPr>
            </a:br>
            <a:endParaRPr lang="en-CA" b="1" dirty="0" smtClean="0">
              <a:solidFill>
                <a:srgbClr val="C00000"/>
              </a:solidFill>
            </a:endParaRPr>
          </a:p>
          <a:p>
            <a:pPr marL="174708" indent="-174708">
              <a:buFont typeface="Arial" panose="020B0604020202020204" pitchFamily="34" charset="0"/>
              <a:buChar char="•"/>
            </a:pPr>
            <a:r>
              <a:rPr lang="en-CA" dirty="0" smtClean="0"/>
              <a:t>The Sunnybrook Foundation went </a:t>
            </a:r>
            <a:r>
              <a:rPr lang="en-CA" dirty="0"/>
              <a:t>from a manual </a:t>
            </a:r>
            <a:r>
              <a:rPr lang="en-CA" dirty="0" smtClean="0"/>
              <a:t>driven shop </a:t>
            </a:r>
            <a:r>
              <a:rPr lang="en-CA" dirty="0"/>
              <a:t>to an automated fundraising shop </a:t>
            </a:r>
            <a:r>
              <a:rPr lang="en-CA" dirty="0" smtClean="0"/>
              <a:t>and now have</a:t>
            </a:r>
            <a:r>
              <a:rPr lang="en-CA" baseline="0" dirty="0" smtClean="0"/>
              <a:t> numerous cl</a:t>
            </a:r>
            <a:r>
              <a:rPr lang="en-CA" dirty="0" smtClean="0"/>
              <a:t>ick </a:t>
            </a:r>
            <a:r>
              <a:rPr lang="en-CA" dirty="0"/>
              <a:t>of a button </a:t>
            </a:r>
            <a:r>
              <a:rPr lang="en-CA" dirty="0" smtClean="0"/>
              <a:t>reports the Research staff and the Philanthropy staff</a:t>
            </a:r>
            <a:r>
              <a:rPr lang="en-CA" baseline="0" dirty="0" smtClean="0"/>
              <a:t> worked with Mandana and the data and technology staff to create. Now we have various automated reports which can </a:t>
            </a:r>
            <a:r>
              <a:rPr lang="en-CA" dirty="0" smtClean="0"/>
              <a:t>be run and exported </a:t>
            </a:r>
            <a:r>
              <a:rPr lang="en-CA" dirty="0"/>
              <a:t>as </a:t>
            </a:r>
            <a:r>
              <a:rPr lang="en-CA" dirty="0" smtClean="0"/>
              <a:t>needed</a:t>
            </a:r>
          </a:p>
          <a:p>
            <a:pPr marL="174708" indent="-174708">
              <a:buFont typeface="Arial" panose="020B0604020202020204" pitchFamily="34" charset="0"/>
              <a:buChar char="•"/>
            </a:pPr>
            <a:r>
              <a:rPr lang="en-US" dirty="0" smtClean="0"/>
              <a:t>Mandana,</a:t>
            </a:r>
            <a:r>
              <a:rPr lang="en-US" baseline="0" dirty="0" smtClean="0"/>
              <a:t> Lindsey and I are each going to share our journeys and individual perspectives as a prospect researcher, technology/data person and as a fundraiser</a:t>
            </a:r>
          </a:p>
          <a:p>
            <a:pPr marL="174708" indent="-174708">
              <a:buFont typeface="Arial" panose="020B0604020202020204" pitchFamily="34" charset="0"/>
              <a:buChar char="•"/>
            </a:pPr>
            <a:r>
              <a:rPr lang="en-US" dirty="0" smtClean="0"/>
              <a:t>We will each highlight how we </a:t>
            </a:r>
            <a:r>
              <a:rPr lang="en-US" baseline="0" dirty="0" smtClean="0"/>
              <a:t>transformed some of work to be automated and used data and technology to assist</a:t>
            </a:r>
            <a:endParaRPr lang="en-CA" dirty="0"/>
          </a:p>
          <a:p>
            <a:pPr marL="174708" indent="-174708">
              <a:buFont typeface="Arial" panose="020B0604020202020204" pitchFamily="34" charset="0"/>
              <a:buChar char="•"/>
            </a:pPr>
            <a:endParaRPr lang="en-CA" dirty="0" smtClean="0"/>
          </a:p>
          <a:p>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4</a:t>
            </a:fld>
            <a:endParaRPr lang="en-CA"/>
          </a:p>
        </p:txBody>
      </p:sp>
    </p:spTree>
    <p:extLst>
      <p:ext uri="{BB962C8B-B14F-4D97-AF65-F5344CB8AC3E}">
        <p14:creationId xmlns:p14="http://schemas.microsoft.com/office/powerpoint/2010/main" val="612396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As Prospect Research professionals, we all spend a</a:t>
            </a:r>
            <a:r>
              <a:rPr lang="en-CA" baseline="0" dirty="0" smtClean="0"/>
              <a:t> lot of our time on p</a:t>
            </a:r>
            <a:r>
              <a:rPr lang="en-CA" dirty="0" smtClean="0"/>
              <a:t>rospect research, prospect identification and prospect management.</a:t>
            </a:r>
            <a:r>
              <a:rPr lang="en-CA" baseline="0" dirty="0" smtClean="0"/>
              <a:t> Mandana, Lindsey and the Research Team have collaborated to use </a:t>
            </a:r>
            <a:r>
              <a:rPr lang="en-CA" dirty="0" smtClean="0"/>
              <a:t>data and technology to create reports we all need to do our jobs more efficiently and faster</a:t>
            </a:r>
          </a:p>
          <a:p>
            <a:pPr marL="174708" indent="-174708">
              <a:buFont typeface="Arial" panose="020B0604020202020204" pitchFamily="34" charset="0"/>
              <a:buChar char="•"/>
            </a:pPr>
            <a:r>
              <a:rPr lang="en-CA" dirty="0" smtClean="0"/>
              <a:t>Research</a:t>
            </a:r>
            <a:r>
              <a:rPr lang="en-CA" baseline="0" dirty="0" smtClean="0"/>
              <a:t> staff </a:t>
            </a:r>
            <a:r>
              <a:rPr lang="en-CA" dirty="0" smtClean="0"/>
              <a:t>moved from manually creating Research Highlights and Research Briefs to auto generated reports. We still do full Research Briefs/Profiles</a:t>
            </a:r>
            <a:r>
              <a:rPr lang="en-CA" baseline="0" dirty="0" smtClean="0"/>
              <a:t> as needed for the CEO or for transformational asks when extensive info is needed. But for the most part, Lindsey and the Philanthropy Team, run </a:t>
            </a:r>
            <a:r>
              <a:rPr lang="en-CA" dirty="0" smtClean="0"/>
              <a:t>Research Highlights and Research Briefs t</a:t>
            </a:r>
            <a:r>
              <a:rPr lang="en-CA" baseline="0" dirty="0" smtClean="0"/>
              <a:t>o help with strategy and solicitations</a:t>
            </a:r>
            <a:endParaRPr lang="en-CA" dirty="0" smtClean="0"/>
          </a:p>
          <a:p>
            <a:pPr marL="174708" indent="-174708">
              <a:buFont typeface="Arial" panose="020B0604020202020204" pitchFamily="34" charset="0"/>
              <a:buChar char="•"/>
            </a:pPr>
            <a:r>
              <a:rPr lang="en-CA" dirty="0" smtClean="0"/>
              <a:t>Prospect Identification transformed from queries and data mining to self-serve and automated reports. We have a Daily Prospecting</a:t>
            </a:r>
            <a:r>
              <a:rPr lang="en-CA" baseline="0" dirty="0" smtClean="0"/>
              <a:t> Report which generates all donations over a certain amount which are unassigned and also provides us with other info from the database such as if it’s a first time donation, cumulative giving total, last gift amount, gift date, neighborhood they live in and if it’s elite and even a Research Highlight if one has been entered</a:t>
            </a:r>
            <a:endParaRPr lang="en-CA" dirty="0" smtClean="0"/>
          </a:p>
          <a:p>
            <a:pPr marL="174708" indent="-174708">
              <a:buFont typeface="Arial" panose="020B0604020202020204" pitchFamily="34" charset="0"/>
              <a:buChar char="•"/>
            </a:pPr>
            <a:r>
              <a:rPr lang="en-CA" dirty="0" smtClean="0"/>
              <a:t>Prospect Management evolved from using queries to review and bringing up prospects in the pipeline that needs attention to leveraging the use of reports to move pipeline, forecast revenue and track fundraising progress against specific goals. Now Mandana has created numerous Power</a:t>
            </a:r>
            <a:r>
              <a:rPr lang="en-CA" baseline="0" dirty="0" smtClean="0"/>
              <a:t> BI Reports to track this all and the data can be drilled down as needed. Mandana will speak to this more and provide examples later on in the presentation</a:t>
            </a:r>
          </a:p>
          <a:p>
            <a:pPr marL="174708" indent="-174708">
              <a:buFont typeface="Arial" panose="020B0604020202020204" pitchFamily="34" charset="0"/>
              <a:buChar char="•"/>
            </a:pPr>
            <a:r>
              <a:rPr lang="en-US" dirty="0" smtClean="0"/>
              <a:t>Technology assisted a great deal to improve efficiency and allowing the organization to grow and have more time to work on proactive projects</a:t>
            </a:r>
          </a:p>
          <a:p>
            <a:pPr marL="174708" indent="-174708">
              <a:buFont typeface="Arial" panose="020B0604020202020204" pitchFamily="34" charset="0"/>
              <a:buChar char="•"/>
            </a:pPr>
            <a:r>
              <a:rPr lang="en-US" dirty="0" smtClean="0"/>
              <a:t>Investments in technology lead to organizational growth </a:t>
            </a:r>
          </a:p>
          <a:p>
            <a:pPr marL="349415" indent="-349415">
              <a:buFont typeface="Arial" panose="020B0604020202020204" pitchFamily="34" charset="0"/>
              <a:buChar char="•"/>
            </a:pPr>
            <a:endParaRPr lang="en-US" dirty="0">
              <a:ea typeface="Calibri" panose="020F0502020204030204" pitchFamily="34" charset="0"/>
            </a:endParaRPr>
          </a:p>
          <a:p>
            <a:pPr marL="349415" indent="-349415">
              <a:buFont typeface="Arial" panose="020B0604020202020204" pitchFamily="34" charset="0"/>
              <a:buChar char="•"/>
            </a:pPr>
            <a:endParaRPr lang="en-US" dirty="0">
              <a:ea typeface="Calibri" panose="020F0502020204030204" pitchFamily="34" charset="0"/>
            </a:endParaRPr>
          </a:p>
          <a:p>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5</a:t>
            </a:fld>
            <a:endParaRPr lang="en-CA"/>
          </a:p>
        </p:txBody>
      </p:sp>
    </p:spTree>
    <p:extLst>
      <p:ext uri="{BB962C8B-B14F-4D97-AF65-F5344CB8AC3E}">
        <p14:creationId xmlns:p14="http://schemas.microsoft.com/office/powerpoint/2010/main" val="974567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Technology has changed </a:t>
            </a:r>
            <a:r>
              <a:rPr lang="en-US" dirty="0" smtClean="0"/>
              <a:t>how staff from Research</a:t>
            </a:r>
            <a:r>
              <a:rPr lang="en-US" baseline="0" dirty="0" smtClean="0"/>
              <a:t> and the Philanthropy Team </a:t>
            </a:r>
            <a:r>
              <a:rPr lang="en-US" dirty="0" smtClean="0"/>
              <a:t>work and work together</a:t>
            </a:r>
          </a:p>
          <a:p>
            <a:pPr marL="174708" indent="-174708">
              <a:buFont typeface="Arial" panose="020B0604020202020204" pitchFamily="34" charset="0"/>
              <a:buChar char="•"/>
            </a:pPr>
            <a:r>
              <a:rPr lang="en-US" baseline="0" dirty="0" smtClean="0"/>
              <a:t>Data has </a:t>
            </a:r>
            <a:r>
              <a:rPr lang="en-US" dirty="0" smtClean="0"/>
              <a:t>provided </a:t>
            </a:r>
            <a:r>
              <a:rPr lang="en-US" dirty="0"/>
              <a:t>opportunities which we can leverage to do our jobs better and ultimately raise more money</a:t>
            </a:r>
          </a:p>
          <a:p>
            <a:pPr marL="174708" indent="-174708">
              <a:buFont typeface="Arial" panose="020B0604020202020204" pitchFamily="34" charset="0"/>
              <a:buChar char="•"/>
            </a:pPr>
            <a:r>
              <a:rPr lang="en-US" dirty="0"/>
              <a:t>The </a:t>
            </a:r>
            <a:r>
              <a:rPr lang="en-US" dirty="0" smtClean="0"/>
              <a:t>business of fundraising has </a:t>
            </a:r>
            <a:r>
              <a:rPr lang="en-US" dirty="0"/>
              <a:t>become so </a:t>
            </a:r>
            <a:r>
              <a:rPr lang="en-US" dirty="0" smtClean="0"/>
              <a:t>competitive that we </a:t>
            </a:r>
            <a:r>
              <a:rPr lang="en-US" dirty="0"/>
              <a:t>need to focus on </a:t>
            </a:r>
            <a:r>
              <a:rPr lang="en-US" dirty="0" smtClean="0"/>
              <a:t>being more strategic and how</a:t>
            </a:r>
            <a:r>
              <a:rPr lang="en-US" baseline="0" dirty="0" smtClean="0"/>
              <a:t> to stay unique and remain </a:t>
            </a:r>
            <a:r>
              <a:rPr lang="en-US" dirty="0" smtClean="0"/>
              <a:t>competitive to reduce more dollars</a:t>
            </a:r>
            <a:endParaRPr lang="en-US" dirty="0"/>
          </a:p>
          <a:p>
            <a:pPr marL="174708" indent="-174708">
              <a:buFont typeface="Arial" panose="020B0604020202020204" pitchFamily="34" charset="0"/>
              <a:buChar char="•"/>
            </a:pPr>
            <a:r>
              <a:rPr lang="en-US" dirty="0"/>
              <a:t>Prospect Researchers are extremely knowledgeable information professionals, graduates of Master of Library Science programs, mature employees and have many years of experience</a:t>
            </a:r>
          </a:p>
          <a:p>
            <a:pPr marL="174708" indent="-174708">
              <a:buFont typeface="Arial" panose="020B0604020202020204" pitchFamily="34" charset="0"/>
              <a:buChar char="•"/>
            </a:pPr>
            <a:r>
              <a:rPr lang="en-US" dirty="0"/>
              <a:t>Based on these 3 factors, we need to stay advanced, continue using data and technology and not do so many things </a:t>
            </a:r>
            <a:r>
              <a:rPr lang="en-US" dirty="0" smtClean="0"/>
              <a:t>manually. The extra</a:t>
            </a:r>
            <a:r>
              <a:rPr lang="en-US" baseline="0" dirty="0" smtClean="0"/>
              <a:t> time we gain from automated reports, allows us to be more proactive in special projects</a:t>
            </a:r>
            <a:endParaRPr lang="en-US" dirty="0"/>
          </a:p>
          <a:p>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6</a:t>
            </a:fld>
            <a:endParaRPr lang="en-CA"/>
          </a:p>
        </p:txBody>
      </p:sp>
    </p:spTree>
    <p:extLst>
      <p:ext uri="{BB962C8B-B14F-4D97-AF65-F5344CB8AC3E}">
        <p14:creationId xmlns:p14="http://schemas.microsoft.com/office/powerpoint/2010/main" val="588503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Research Highlights and Research Snapshots were previously done manually by gathering info from Raiser’s Edge, databases and the web</a:t>
            </a:r>
          </a:p>
          <a:p>
            <a:pPr marL="174708" indent="-174708">
              <a:buFont typeface="Arial" panose="020B0604020202020204" pitchFamily="34" charset="0"/>
              <a:buChar char="•"/>
            </a:pPr>
            <a:r>
              <a:rPr lang="en-US" dirty="0"/>
              <a:t>Now we have automated, click of a button reports </a:t>
            </a:r>
          </a:p>
          <a:p>
            <a:pPr marL="291179" indent="-291179">
              <a:spcAft>
                <a:spcPts val="815"/>
              </a:spcAft>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Research Highlights </a:t>
            </a:r>
            <a:r>
              <a:rPr lang="en-US" sz="2800" dirty="0">
                <a:latin typeface="Calibri" panose="020F0502020204030204" pitchFamily="34" charset="0"/>
                <a:ea typeface="Calibri" panose="020F0502020204030204" pitchFamily="34" charset="0"/>
                <a:cs typeface="Times New Roman" panose="02020603050405020304" pitchFamily="18" charset="0"/>
              </a:rPr>
              <a:t>includes a variety of key data on a constituent name which qualifies the name</a:t>
            </a:r>
          </a:p>
          <a:p>
            <a:pPr marL="931774" lvl="1" indent="-465887">
              <a:spcAft>
                <a:spcPts val="815"/>
              </a:spcAft>
              <a:buFont typeface="Courier New" panose="02070309020205020404" pitchFamily="49" charset="0"/>
              <a:buChar char="o"/>
            </a:pPr>
            <a:r>
              <a:rPr lang="en-US" sz="2800" dirty="0">
                <a:latin typeface="Calibri" panose="020F0502020204030204" pitchFamily="34" charset="0"/>
                <a:ea typeface="Calibri" panose="020F0502020204030204" pitchFamily="34" charset="0"/>
                <a:cs typeface="Times New Roman" panose="02020603050405020304" pitchFamily="18" charset="0"/>
              </a:rPr>
              <a:t>Sunnybrook plans on adding $1 million+ donations and funding interests </a:t>
            </a:r>
          </a:p>
          <a:p>
            <a:pPr marL="291179" indent="-291179">
              <a:spcAft>
                <a:spcPts val="815"/>
              </a:spcAft>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Research Snapshot </a:t>
            </a:r>
            <a:r>
              <a:rPr lang="en-US" sz="2800" dirty="0">
                <a:latin typeface="Calibri" panose="020F0502020204030204" pitchFamily="34" charset="0"/>
                <a:ea typeface="Calibri" panose="020F0502020204030204" pitchFamily="34" charset="0"/>
                <a:cs typeface="Times New Roman" panose="02020603050405020304" pitchFamily="18" charset="0"/>
              </a:rPr>
              <a:t>provides a high level overview on a constituent name from info which is populated in Raiser’s Edge in various fields </a:t>
            </a:r>
          </a:p>
          <a:p>
            <a:pPr marL="931774" lvl="1" indent="-465887">
              <a:spcAft>
                <a:spcPts val="815"/>
              </a:spcAft>
              <a:buFont typeface="Courier New" panose="02070309020205020404" pitchFamily="49" charset="0"/>
              <a:buChar char="o"/>
            </a:pPr>
            <a:r>
              <a:rPr lang="en-US" sz="2800" dirty="0">
                <a:latin typeface="Calibri" panose="020F0502020204030204" pitchFamily="34" charset="0"/>
                <a:ea typeface="Calibri" panose="020F0502020204030204" pitchFamily="34" charset="0"/>
                <a:cs typeface="Times New Roman" panose="02020603050405020304" pitchFamily="18" charset="0"/>
              </a:rPr>
              <a:t>As we move forward towards a data driven culture, BI and analytics will become more and more important</a:t>
            </a:r>
          </a:p>
          <a:p>
            <a:pPr marL="931774" lvl="1" indent="-465887">
              <a:spcAft>
                <a:spcPts val="815"/>
              </a:spcAft>
              <a:buFont typeface="Courier New" panose="02070309020205020404" pitchFamily="49" charset="0"/>
              <a:buChar char="o"/>
            </a:pPr>
            <a:r>
              <a:rPr lang="en-US" sz="2800" dirty="0">
                <a:latin typeface="Calibri" panose="020F0502020204030204" pitchFamily="34" charset="0"/>
                <a:ea typeface="Calibri" panose="020F0502020204030204" pitchFamily="34" charset="0"/>
                <a:cs typeface="Times New Roman" panose="02020603050405020304" pitchFamily="18" charset="0"/>
              </a:rPr>
              <a:t>The more data that is in the system, the better technology will be used for both these reports</a:t>
            </a:r>
          </a:p>
          <a:p>
            <a:pPr marL="174708" indent="-174708">
              <a:spcAft>
                <a:spcPts val="815"/>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Research Highlights and Research Snapshots are excellent reports for Philanthropy staff to run on their own</a:t>
            </a:r>
          </a:p>
          <a:p>
            <a:pPr marL="174708" indent="-174708">
              <a:spcAft>
                <a:spcPts val="815"/>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Research does provide full Research Briefs for complex files, solicitation meeting, transformational asks, meetings involving Board </a:t>
            </a:r>
            <a:r>
              <a:rPr lang="en-US" dirty="0" err="1">
                <a:latin typeface="Calibri" panose="020F0502020204030204" pitchFamily="34" charset="0"/>
                <a:ea typeface="Calibri" panose="020F0502020204030204" pitchFamily="34" charset="0"/>
                <a:cs typeface="Times New Roman" panose="02020603050405020304" pitchFamily="18" charset="0"/>
              </a:rPr>
              <a:t>Mmbers</a:t>
            </a:r>
            <a:r>
              <a:rPr lang="en-US" dirty="0">
                <a:latin typeface="Calibri" panose="020F0502020204030204" pitchFamily="34" charset="0"/>
                <a:ea typeface="Calibri" panose="020F0502020204030204" pitchFamily="34" charset="0"/>
                <a:cs typeface="Times New Roman" panose="02020603050405020304" pitchFamily="18" charset="0"/>
              </a:rPr>
              <a:t>, Physicians, etc.</a:t>
            </a:r>
          </a:p>
          <a:p>
            <a:pPr marL="174708" indent="-174708">
              <a:spcAft>
                <a:spcPts val="815"/>
              </a:spcAft>
              <a:buFont typeface="Arial" panose="020B0604020202020204" pitchFamily="34" charset="0"/>
              <a:buChar char="•"/>
            </a:pPr>
            <a:r>
              <a:rPr lang="en-US" dirty="0"/>
              <a:t>This research info is also incorporated into other reports</a:t>
            </a:r>
            <a:endParaRPr lang="en-CA" dirty="0"/>
          </a:p>
          <a:p>
            <a:pPr marL="174708" indent="-174708">
              <a:spcAft>
                <a:spcPts val="815"/>
              </a:spcAft>
              <a:buFont typeface="Arial" panose="020B0604020202020204" pitchFamily="34" charset="0"/>
              <a:buChar char="•"/>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7</a:t>
            </a:fld>
            <a:endParaRPr lang="en-CA"/>
          </a:p>
        </p:txBody>
      </p:sp>
    </p:spTree>
    <p:extLst>
      <p:ext uri="{BB962C8B-B14F-4D97-AF65-F5344CB8AC3E}">
        <p14:creationId xmlns:p14="http://schemas.microsoft.com/office/powerpoint/2010/main" val="3324828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is</a:t>
            </a:r>
            <a:r>
              <a:rPr lang="en-US" baseline="0" dirty="0" smtClean="0"/>
              <a:t> an e</a:t>
            </a:r>
            <a:r>
              <a:rPr lang="en-US" dirty="0" smtClean="0"/>
              <a:t>xample of what a Research Snapshot looks like</a:t>
            </a:r>
            <a:r>
              <a:rPr lang="en-US" baseline="0" dirty="0" smtClean="0"/>
              <a:t> which is automated and all staff can run and don’t need to ask Research Staff for help</a:t>
            </a:r>
          </a:p>
          <a:p>
            <a:pPr marL="171450" indent="-171450">
              <a:buFont typeface="Arial" panose="020B0604020202020204" pitchFamily="34" charset="0"/>
              <a:buChar char="•"/>
            </a:pPr>
            <a:r>
              <a:rPr lang="en-US" baseline="0" dirty="0" smtClean="0"/>
              <a:t>I used my own name and entered in some </a:t>
            </a:r>
            <a:r>
              <a:rPr lang="en-CA" dirty="0" smtClean="0"/>
              <a:t>fictitious data to illustrate</a:t>
            </a:r>
            <a:r>
              <a:rPr lang="en-CA" baseline="0" dirty="0" smtClean="0"/>
              <a:t> what a Research Snapshot looks like. I live in the Bridle Path, make loads of </a:t>
            </a:r>
            <a:r>
              <a:rPr lang="en-CA" baseline="0" dirty="0" err="1" smtClean="0"/>
              <a:t>mone</a:t>
            </a:r>
            <a:r>
              <a:rPr lang="en-CA" baseline="0" dirty="0" smtClean="0"/>
              <a:t> as a Managing Partner at a law firm, have donated million dollar gifts to other hospitals, etc.</a:t>
            </a:r>
            <a:endParaRPr lang="en-US" baseline="0" dirty="0" smtClean="0"/>
          </a:p>
          <a:p>
            <a:r>
              <a:rPr lang="en-US" baseline="0" dirty="0" smtClean="0"/>
              <a:t>Contains key info on the constituent:</a:t>
            </a:r>
          </a:p>
          <a:p>
            <a:r>
              <a:rPr lang="en-US" baseline="0" dirty="0" smtClean="0"/>
              <a:t>- contact info</a:t>
            </a:r>
            <a:br>
              <a:rPr lang="en-US" baseline="0" dirty="0" smtClean="0"/>
            </a:br>
            <a:r>
              <a:rPr lang="en-US" baseline="0" dirty="0" smtClean="0"/>
              <a:t>- Volunteer/Physician connections</a:t>
            </a:r>
            <a:br>
              <a:rPr lang="en-US" baseline="0" dirty="0" smtClean="0"/>
            </a:br>
            <a:r>
              <a:rPr lang="en-US" baseline="0" dirty="0" smtClean="0"/>
              <a:t>- Ratings</a:t>
            </a:r>
            <a:br>
              <a:rPr lang="en-US" baseline="0" dirty="0" smtClean="0"/>
            </a:br>
            <a:r>
              <a:rPr lang="en-US" baseline="0" dirty="0" smtClean="0"/>
              <a:t>- info from the Research Highlights</a:t>
            </a:r>
            <a:br>
              <a:rPr lang="en-US" baseline="0" dirty="0" smtClean="0"/>
            </a:br>
            <a:r>
              <a:rPr lang="en-US" baseline="0" dirty="0" smtClean="0"/>
              <a:t>- summary of donations to Sunnybrook (largest gift, last gift, pledge info, etc.)</a:t>
            </a:r>
            <a:endParaRPr lang="en-CA" dirty="0"/>
          </a:p>
        </p:txBody>
      </p:sp>
      <p:sp>
        <p:nvSpPr>
          <p:cNvPr id="4" name="Slide Number Placeholder 3"/>
          <p:cNvSpPr>
            <a:spLocks noGrp="1"/>
          </p:cNvSpPr>
          <p:nvPr>
            <p:ph type="sldNum" sz="quarter" idx="10"/>
          </p:nvPr>
        </p:nvSpPr>
        <p:spPr/>
        <p:txBody>
          <a:bodyPr/>
          <a:lstStyle/>
          <a:p>
            <a:fld id="{6BFEE961-5652-4EA5-B484-DF80185517EA}" type="slidenum">
              <a:rPr lang="en-CA" smtClean="0"/>
              <a:t>8</a:t>
            </a:fld>
            <a:endParaRPr lang="en-CA"/>
          </a:p>
        </p:txBody>
      </p:sp>
    </p:spTree>
    <p:extLst>
      <p:ext uri="{BB962C8B-B14F-4D97-AF65-F5344CB8AC3E}">
        <p14:creationId xmlns:p14="http://schemas.microsoft.com/office/powerpoint/2010/main" val="1083310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BFEE961-5652-4EA5-B484-DF80185517EA}" type="slidenum">
              <a:rPr lang="en-CA" smtClean="0"/>
              <a:t>9</a:t>
            </a:fld>
            <a:endParaRPr lang="en-CA"/>
          </a:p>
        </p:txBody>
      </p:sp>
    </p:spTree>
    <p:extLst>
      <p:ext uri="{BB962C8B-B14F-4D97-AF65-F5344CB8AC3E}">
        <p14:creationId xmlns:p14="http://schemas.microsoft.com/office/powerpoint/2010/main" val="28723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Main Title Slide">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25938"/>
            <a:ext cx="9144000" cy="10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5"/>
          <p:cNvSpPr>
            <a:spLocks noGrp="1"/>
          </p:cNvSpPr>
          <p:nvPr>
            <p:ph type="sldNum" sz="quarter" idx="14"/>
          </p:nvPr>
        </p:nvSpPr>
        <p:spPr/>
        <p:txBody>
          <a:bodyPr/>
          <a:lstStyle>
            <a:lvl1pPr>
              <a:defRPr/>
            </a:lvl1pPr>
          </a:lstStyle>
          <a:p>
            <a:pPr>
              <a:defRPr/>
            </a:pPr>
            <a:fld id="{784C328F-5691-294D-BF0A-45CC09C4BC49}" type="slidenum">
              <a:rPr lang="en-US"/>
              <a:pPr>
                <a:defRPr/>
              </a:pPr>
              <a:t>‹#›</a:t>
            </a:fld>
            <a:endParaRPr lang="en-US"/>
          </a:p>
        </p:txBody>
      </p:sp>
      <p:sp>
        <p:nvSpPr>
          <p:cNvPr id="13" name="Picture Placeholder 12"/>
          <p:cNvSpPr>
            <a:spLocks noGrp="1"/>
          </p:cNvSpPr>
          <p:nvPr>
            <p:ph type="pic" sz="quarter" idx="15"/>
          </p:nvPr>
        </p:nvSpPr>
        <p:spPr>
          <a:xfrm>
            <a:off x="0" y="0"/>
            <a:ext cx="9144000" cy="4267200"/>
          </a:xfrm>
        </p:spPr>
        <p:txBody>
          <a:bodyPr/>
          <a:lstStyle/>
          <a:p>
            <a:endParaRPr lang="en-US"/>
          </a:p>
        </p:txBody>
      </p:sp>
    </p:spTree>
    <p:extLst>
      <p:ext uri="{BB962C8B-B14F-4D97-AF65-F5344CB8AC3E}">
        <p14:creationId xmlns:p14="http://schemas.microsoft.com/office/powerpoint/2010/main" val="72931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Infographic / Graph / Tab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939" y="205979"/>
            <a:ext cx="8439393" cy="571415"/>
          </a:xfrm>
        </p:spPr>
        <p:txBody>
          <a:bodyPr anchor="t">
            <a:normAutofit/>
          </a:bodyPr>
          <a:lstStyle>
            <a:lvl1pPr algn="ctr">
              <a:defRPr sz="2800"/>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Text Placeholder 7"/>
          <p:cNvSpPr>
            <a:spLocks noGrp="1"/>
          </p:cNvSpPr>
          <p:nvPr>
            <p:ph type="body" sz="quarter" idx="13"/>
          </p:nvPr>
        </p:nvSpPr>
        <p:spPr>
          <a:xfrm>
            <a:off x="372822" y="685607"/>
            <a:ext cx="8440738" cy="307975"/>
          </a:xfrm>
        </p:spPr>
        <p:txBody>
          <a:bodyPr>
            <a:noAutofit/>
          </a:bodyPr>
          <a:lstStyle>
            <a:lvl1pPr marL="0" indent="0" algn="ctr">
              <a:buNone/>
              <a:defRPr sz="1600"/>
            </a:lvl1pPr>
            <a:lvl2pPr marL="0" indent="0" algn="ctr">
              <a:buNone/>
              <a:defRPr sz="1600"/>
            </a:lvl2pPr>
            <a:lvl3pPr marL="0" indent="0" algn="ctr">
              <a:buNone/>
              <a:defRPr sz="1600"/>
            </a:lvl3pPr>
            <a:lvl4pPr marL="0" indent="0" algn="ctr">
              <a:buNone/>
              <a:defRPr sz="1600"/>
            </a:lvl4pPr>
            <a:lvl5pPr marL="0" indent="0" algn="ctr">
              <a:buNone/>
              <a:defRPr sz="1600"/>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11" name="Content Placeholder 3"/>
          <p:cNvSpPr>
            <a:spLocks noGrp="1"/>
          </p:cNvSpPr>
          <p:nvPr>
            <p:ph sz="half" idx="2"/>
          </p:nvPr>
        </p:nvSpPr>
        <p:spPr>
          <a:xfrm>
            <a:off x="4648200" y="1200151"/>
            <a:ext cx="4157132" cy="3394472"/>
          </a:xfrm>
        </p:spPr>
        <p:txBody>
          <a:bodyPr>
            <a:normAutofit/>
          </a:bodyPr>
          <a:lstStyle>
            <a:lvl1pPr marL="0" indent="0">
              <a:spcBef>
                <a:spcPts val="0"/>
              </a:spcBef>
              <a:spcAft>
                <a:spcPts val="600"/>
              </a:spcAft>
              <a:buFont typeface="Arial"/>
              <a:buNone/>
              <a:defRPr sz="1200"/>
            </a:lvl1pPr>
            <a:lvl2pPr marL="169863" indent="-169863">
              <a:spcBef>
                <a:spcPts val="0"/>
              </a:spcBef>
              <a:spcAft>
                <a:spcPts val="600"/>
              </a:spcAft>
              <a:buFont typeface="Arial"/>
              <a:buChar char="•"/>
              <a:defRPr sz="1200"/>
            </a:lvl2pPr>
            <a:lvl3pPr marL="346075" indent="-176213">
              <a:spcBef>
                <a:spcPts val="0"/>
              </a:spcBef>
              <a:spcAft>
                <a:spcPts val="400"/>
              </a:spcAft>
              <a:buFont typeface="Wingdings" charset="2"/>
              <a:buAutoNum type="arabicPlain"/>
              <a:defRPr sz="1200"/>
            </a:lvl3pPr>
            <a:lvl4pPr marL="569913" indent="-223838">
              <a:spcBef>
                <a:spcPts val="0"/>
              </a:spcBef>
              <a:spcAft>
                <a:spcPts val="400"/>
              </a:spcAft>
              <a:buFont typeface="+mj-lt"/>
              <a:buAutoNum type="alphaLcParenR"/>
              <a:defRPr sz="1000"/>
            </a:lvl4pPr>
            <a:lvl5pPr marL="746125" indent="-176213">
              <a:spcBef>
                <a:spcPts val="0"/>
              </a:spcBef>
              <a:spcAft>
                <a:spcPts val="400"/>
              </a:spcAft>
              <a:buFont typeface="Lucida Grande"/>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
          </p:nvPr>
        </p:nvSpPr>
        <p:spPr>
          <a:xfrm>
            <a:off x="365939" y="1200151"/>
            <a:ext cx="4129861" cy="3394472"/>
          </a:xfrm>
        </p:spPr>
        <p:txBody>
          <a:bodyPr>
            <a:normAutofit/>
          </a:bodyPr>
          <a:lstStyle>
            <a:lvl1pPr marL="0" indent="0">
              <a:spcBef>
                <a:spcPts val="0"/>
              </a:spcBef>
              <a:spcAft>
                <a:spcPts val="600"/>
              </a:spcAft>
              <a:buNone/>
              <a:defRPr sz="1400">
                <a:solidFill>
                  <a:srgbClr val="2C55A6"/>
                </a:solidFill>
              </a:defRPr>
            </a:lvl1pPr>
            <a:lvl2pPr marL="0" indent="0">
              <a:spcBef>
                <a:spcPts val="0"/>
              </a:spcBef>
              <a:spcAft>
                <a:spcPts val="600"/>
              </a:spcAft>
              <a:buNone/>
              <a:defRPr sz="1200">
                <a:solidFill>
                  <a:srgbClr val="646464"/>
                </a:solidFill>
              </a:defRPr>
            </a:lvl2pPr>
            <a:lvl3pPr marL="171450" indent="-171450">
              <a:spcBef>
                <a:spcPts val="0"/>
              </a:spcBef>
              <a:spcAft>
                <a:spcPts val="400"/>
              </a:spcAft>
              <a:buFont typeface="Arial"/>
              <a:buChar char="•"/>
              <a:defRPr sz="1200">
                <a:solidFill>
                  <a:srgbClr val="646464"/>
                </a:solidFill>
              </a:defRPr>
            </a:lvl3pPr>
            <a:lvl4pPr marL="398463" indent="-228600">
              <a:spcBef>
                <a:spcPts val="0"/>
              </a:spcBef>
              <a:spcAft>
                <a:spcPts val="400"/>
              </a:spcAft>
              <a:buFont typeface="Wingdings" charset="2"/>
              <a:buAutoNum type="arabicPlain"/>
              <a:defRPr sz="1200">
                <a:solidFill>
                  <a:srgbClr val="646464"/>
                </a:solidFill>
              </a:defRPr>
            </a:lvl4pPr>
            <a:lvl5pPr marL="628650" indent="-228600">
              <a:spcBef>
                <a:spcPts val="0"/>
              </a:spcBef>
              <a:spcAft>
                <a:spcPts val="400"/>
              </a:spcAft>
              <a:buFont typeface="+mj-lt"/>
              <a:buAutoNum type="alphaLcParenR"/>
              <a:defRPr sz="1000">
                <a:solidFill>
                  <a:srgbClr val="646464"/>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4262030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 Column Infographic / Graph / Tab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939" y="205979"/>
            <a:ext cx="8439393" cy="571415"/>
          </a:xfrm>
        </p:spPr>
        <p:txBody>
          <a:bodyPr anchor="t">
            <a:normAutofit/>
          </a:bodyPr>
          <a:lstStyle>
            <a:lvl1pPr algn="ctr">
              <a:defRPr sz="2800"/>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Text Placeholder 7"/>
          <p:cNvSpPr>
            <a:spLocks noGrp="1"/>
          </p:cNvSpPr>
          <p:nvPr>
            <p:ph type="body" sz="quarter" idx="13"/>
          </p:nvPr>
        </p:nvSpPr>
        <p:spPr>
          <a:xfrm>
            <a:off x="372822" y="685607"/>
            <a:ext cx="8440738" cy="307975"/>
          </a:xfrm>
        </p:spPr>
        <p:txBody>
          <a:bodyPr>
            <a:noAutofit/>
          </a:bodyPr>
          <a:lstStyle>
            <a:lvl1pPr marL="0" indent="0" algn="ctr">
              <a:buNone/>
              <a:defRPr sz="1600"/>
            </a:lvl1pPr>
            <a:lvl2pPr marL="0" indent="0" algn="ctr">
              <a:buNone/>
              <a:defRPr sz="1600"/>
            </a:lvl2pPr>
            <a:lvl3pPr marL="0" indent="0" algn="ctr">
              <a:buNone/>
              <a:defRPr sz="1600"/>
            </a:lvl3pPr>
            <a:lvl4pPr marL="0" indent="0" algn="ctr">
              <a:buNone/>
              <a:defRPr sz="1600"/>
            </a:lvl4pPr>
            <a:lvl5pPr marL="0" indent="0" algn="ctr">
              <a:buNone/>
              <a:defRPr sz="1600"/>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9" name="Content Placeholder 2"/>
          <p:cNvSpPr>
            <a:spLocks noGrp="1"/>
          </p:cNvSpPr>
          <p:nvPr>
            <p:ph idx="1"/>
          </p:nvPr>
        </p:nvSpPr>
        <p:spPr>
          <a:xfrm>
            <a:off x="372533" y="1200151"/>
            <a:ext cx="8440496" cy="3394472"/>
          </a:xfrm>
        </p:spPr>
        <p:txBody>
          <a:bodyPr/>
          <a:lstStyle>
            <a:lvl1pPr marL="0" indent="0">
              <a:spcBef>
                <a:spcPts val="0"/>
              </a:spcBef>
              <a:spcAft>
                <a:spcPts val="600"/>
              </a:spcAft>
              <a:buNone/>
              <a:defRPr sz="1400">
                <a:solidFill>
                  <a:schemeClr val="tx1"/>
                </a:solidFill>
              </a:defRPr>
            </a:lvl1pPr>
            <a:lvl2pPr marL="0" indent="0">
              <a:spcBef>
                <a:spcPts val="0"/>
              </a:spcBef>
              <a:spcAft>
                <a:spcPts val="600"/>
              </a:spcAft>
              <a:buFont typeface="Arial"/>
              <a:buNone/>
              <a:defRPr sz="1200"/>
            </a:lvl2pPr>
            <a:lvl3pPr marL="169863" indent="-169863">
              <a:spcBef>
                <a:spcPts val="0"/>
              </a:spcBef>
              <a:spcAft>
                <a:spcPts val="400"/>
              </a:spcAft>
              <a:buFont typeface="Arial"/>
              <a:buChar char="•"/>
              <a:defRPr sz="1200"/>
            </a:lvl3pPr>
            <a:lvl4pPr marL="400050" indent="-169863">
              <a:spcBef>
                <a:spcPts val="0"/>
              </a:spcBef>
              <a:spcAft>
                <a:spcPts val="400"/>
              </a:spcAft>
              <a:buFont typeface="Wingdings" charset="2"/>
              <a:buAutoNum type="arabicPlain"/>
              <a:defRPr sz="1200"/>
            </a:lvl4pPr>
            <a:lvl5pPr marL="631825" indent="-231775">
              <a:spcBef>
                <a:spcPts val="0"/>
              </a:spcBef>
              <a:spcAft>
                <a:spcPts val="400"/>
              </a:spcAft>
              <a:buFont typeface="+mj-lt"/>
              <a:buAutoNum type="alphaLcParen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7156602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3 Infographic Soli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939" y="205979"/>
            <a:ext cx="8439393" cy="571415"/>
          </a:xfrm>
        </p:spPr>
        <p:txBody>
          <a:bodyPr anchor="t">
            <a:normAutofit/>
          </a:bodyPr>
          <a:lstStyle>
            <a:lvl1pPr algn="ctr">
              <a:defRPr sz="2800"/>
            </a:lvl1pPr>
          </a:lstStyle>
          <a:p>
            <a:r>
              <a:rPr lang="en-CA" smtClean="0"/>
              <a:t>Click to edit Master title style</a:t>
            </a:r>
            <a:endParaRPr lang="en-US" dirty="0"/>
          </a:p>
        </p:txBody>
      </p:sp>
      <p:sp>
        <p:nvSpPr>
          <p:cNvPr id="8" name="Text Placeholder 7"/>
          <p:cNvSpPr>
            <a:spLocks noGrp="1"/>
          </p:cNvSpPr>
          <p:nvPr>
            <p:ph type="body" sz="quarter" idx="13"/>
          </p:nvPr>
        </p:nvSpPr>
        <p:spPr>
          <a:xfrm>
            <a:off x="372822" y="685607"/>
            <a:ext cx="8440738" cy="307975"/>
          </a:xfrm>
        </p:spPr>
        <p:txBody>
          <a:bodyPr>
            <a:noAutofit/>
          </a:bodyPr>
          <a:lstStyle>
            <a:lvl1pPr marL="0" indent="0" algn="ctr">
              <a:buNone/>
              <a:defRPr sz="1600"/>
            </a:lvl1pPr>
            <a:lvl2pPr marL="0" indent="0" algn="ctr">
              <a:buNone/>
              <a:defRPr sz="1600"/>
            </a:lvl2pPr>
            <a:lvl3pPr marL="0" indent="0" algn="ctr">
              <a:buNone/>
              <a:defRPr sz="1600"/>
            </a:lvl3pPr>
            <a:lvl4pPr marL="0" indent="0" algn="ctr">
              <a:buNone/>
              <a:defRPr sz="1600"/>
            </a:lvl4pPr>
            <a:lvl5pPr marL="0" indent="0" algn="ctr">
              <a:buNone/>
              <a:defRPr sz="16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Slide Number Placeholder 5"/>
          <p:cNvSpPr>
            <a:spLocks noGrp="1"/>
          </p:cNvSpPr>
          <p:nvPr>
            <p:ph type="sldNum" sz="quarter" idx="16"/>
          </p:nvPr>
        </p:nvSpPr>
        <p:spPr/>
        <p:txBody>
          <a:bodyPr/>
          <a:lstStyle>
            <a:lvl1pPr>
              <a:defRPr/>
            </a:lvl1pPr>
          </a:lstStyle>
          <a:p>
            <a:pPr>
              <a:defRPr/>
            </a:pPr>
            <a:fld id="{D51C9D18-C959-4448-8D99-F75986F238DC}" type="slidenum">
              <a:rPr lang="en-US"/>
              <a:pPr>
                <a:defRPr/>
              </a:pPr>
              <a:t>‹#›</a:t>
            </a:fld>
            <a:endParaRPr lang="en-US"/>
          </a:p>
        </p:txBody>
      </p:sp>
      <p:sp>
        <p:nvSpPr>
          <p:cNvPr id="10" name="Rectangle 9"/>
          <p:cNvSpPr/>
          <p:nvPr userDrawn="1"/>
        </p:nvSpPr>
        <p:spPr>
          <a:xfrm>
            <a:off x="531091" y="1754909"/>
            <a:ext cx="2377440" cy="228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3385127" y="1754909"/>
            <a:ext cx="2377440" cy="228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6239163" y="1754909"/>
            <a:ext cx="2377440" cy="228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userDrawn="1"/>
        </p:nvGrpSpPr>
        <p:grpSpPr>
          <a:xfrm>
            <a:off x="1354666" y="1412009"/>
            <a:ext cx="701194" cy="685800"/>
            <a:chOff x="1354666" y="1412009"/>
            <a:chExt cx="701194" cy="685800"/>
          </a:xfrm>
        </p:grpSpPr>
        <p:sp>
          <p:nvSpPr>
            <p:cNvPr id="15" name="Oval 14"/>
            <p:cNvSpPr/>
            <p:nvPr/>
          </p:nvSpPr>
          <p:spPr>
            <a:xfrm>
              <a:off x="1370060" y="1412009"/>
              <a:ext cx="685800" cy="685800"/>
            </a:xfrm>
            <a:prstGeom prst="ellipse">
              <a:avLst/>
            </a:prstGeom>
            <a:solidFill>
              <a:schemeClr val="bg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16" name="TextBox 15"/>
            <p:cNvSpPr txBox="1"/>
            <p:nvPr/>
          </p:nvSpPr>
          <p:spPr>
            <a:xfrm>
              <a:off x="1354666" y="1454808"/>
              <a:ext cx="685800" cy="553998"/>
            </a:xfrm>
            <a:prstGeom prst="rect">
              <a:avLst/>
            </a:prstGeom>
            <a:noFill/>
          </p:spPr>
          <p:txBody>
            <a:bodyPr wrap="square" rtlCol="0" anchor="t">
              <a:spAutoFit/>
            </a:bodyPr>
            <a:lstStyle/>
            <a:p>
              <a:pPr algn="ctr"/>
              <a:r>
                <a:rPr lang="en-US" sz="3000" b="1" dirty="0" smtClean="0"/>
                <a:t>1</a:t>
              </a:r>
              <a:endParaRPr lang="en-US" sz="3000" b="1" dirty="0"/>
            </a:p>
          </p:txBody>
        </p:sp>
      </p:grpSp>
      <p:grpSp>
        <p:nvGrpSpPr>
          <p:cNvPr id="17" name="Group 16"/>
          <p:cNvGrpSpPr/>
          <p:nvPr userDrawn="1"/>
        </p:nvGrpSpPr>
        <p:grpSpPr>
          <a:xfrm>
            <a:off x="4229100" y="1412009"/>
            <a:ext cx="693497" cy="685800"/>
            <a:chOff x="4229100" y="1412009"/>
            <a:chExt cx="693497" cy="685800"/>
          </a:xfrm>
        </p:grpSpPr>
        <p:sp>
          <p:nvSpPr>
            <p:cNvPr id="18" name="Oval 17"/>
            <p:cNvSpPr/>
            <p:nvPr/>
          </p:nvSpPr>
          <p:spPr>
            <a:xfrm>
              <a:off x="4236797" y="1412009"/>
              <a:ext cx="685800" cy="685800"/>
            </a:xfrm>
            <a:prstGeom prst="ellipse">
              <a:avLst/>
            </a:prstGeom>
            <a:solidFill>
              <a:schemeClr val="bg1"/>
            </a:solid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19" name="TextBox 18"/>
            <p:cNvSpPr txBox="1"/>
            <p:nvPr/>
          </p:nvSpPr>
          <p:spPr>
            <a:xfrm>
              <a:off x="4229100" y="1454808"/>
              <a:ext cx="685800" cy="553998"/>
            </a:xfrm>
            <a:prstGeom prst="rect">
              <a:avLst/>
            </a:prstGeom>
            <a:noFill/>
          </p:spPr>
          <p:txBody>
            <a:bodyPr wrap="square" rtlCol="0" anchor="t">
              <a:spAutoFit/>
            </a:bodyPr>
            <a:lstStyle/>
            <a:p>
              <a:pPr algn="ctr"/>
              <a:r>
                <a:rPr lang="en-US" sz="3000" b="1" dirty="0" smtClean="0">
                  <a:solidFill>
                    <a:schemeClr val="tx2"/>
                  </a:solidFill>
                </a:rPr>
                <a:t>2</a:t>
              </a:r>
              <a:endParaRPr lang="en-US" sz="3000" b="1" dirty="0">
                <a:solidFill>
                  <a:schemeClr val="tx2"/>
                </a:solidFill>
              </a:endParaRPr>
            </a:p>
          </p:txBody>
        </p:sp>
      </p:grpSp>
      <p:grpSp>
        <p:nvGrpSpPr>
          <p:cNvPr id="20" name="Group 19"/>
          <p:cNvGrpSpPr/>
          <p:nvPr userDrawn="1"/>
        </p:nvGrpSpPr>
        <p:grpSpPr>
          <a:xfrm>
            <a:off x="7058121" y="1412009"/>
            <a:ext cx="693497" cy="685800"/>
            <a:chOff x="7058121" y="1412009"/>
            <a:chExt cx="693497" cy="685800"/>
          </a:xfrm>
        </p:grpSpPr>
        <p:sp>
          <p:nvSpPr>
            <p:cNvPr id="21" name="Oval 20"/>
            <p:cNvSpPr/>
            <p:nvPr/>
          </p:nvSpPr>
          <p:spPr>
            <a:xfrm>
              <a:off x="7065818" y="1412009"/>
              <a:ext cx="685800" cy="685800"/>
            </a:xfrm>
            <a:prstGeom prst="ellipse">
              <a:avLst/>
            </a:prstGeom>
            <a:solidFill>
              <a:schemeClr val="bg1"/>
            </a:solidFill>
            <a:ln w="381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22" name="TextBox 21"/>
            <p:cNvSpPr txBox="1"/>
            <p:nvPr/>
          </p:nvSpPr>
          <p:spPr>
            <a:xfrm>
              <a:off x="7058121" y="1454808"/>
              <a:ext cx="685800" cy="553998"/>
            </a:xfrm>
            <a:prstGeom prst="rect">
              <a:avLst/>
            </a:prstGeom>
            <a:noFill/>
          </p:spPr>
          <p:txBody>
            <a:bodyPr wrap="square" rtlCol="0" anchor="t">
              <a:spAutoFit/>
            </a:bodyPr>
            <a:lstStyle/>
            <a:p>
              <a:pPr algn="ctr"/>
              <a:r>
                <a:rPr lang="en-US" sz="3000" b="1" dirty="0" smtClean="0">
                  <a:solidFill>
                    <a:schemeClr val="bg2"/>
                  </a:solidFill>
                </a:rPr>
                <a:t>3</a:t>
              </a:r>
              <a:endParaRPr lang="en-US" sz="3000" b="1" dirty="0">
                <a:solidFill>
                  <a:schemeClr val="bg2"/>
                </a:solidFill>
              </a:endParaRPr>
            </a:p>
          </p:txBody>
        </p:sp>
      </p:grpSp>
      <p:sp>
        <p:nvSpPr>
          <p:cNvPr id="26" name="Text Placeholder 25"/>
          <p:cNvSpPr>
            <a:spLocks noGrp="1"/>
          </p:cNvSpPr>
          <p:nvPr>
            <p:ph type="body" sz="quarter" idx="17"/>
          </p:nvPr>
        </p:nvSpPr>
        <p:spPr>
          <a:xfrm>
            <a:off x="531091" y="2162175"/>
            <a:ext cx="2378075" cy="1703388"/>
          </a:xfrm>
        </p:spPr>
        <p:txBody>
          <a:bodyPr/>
          <a:lstStyle>
            <a:lvl1pPr marL="0" indent="0" algn="ctr">
              <a:buNone/>
              <a:defRPr sz="2200" b="1">
                <a:solidFill>
                  <a:srgbClr val="FFFFFF"/>
                </a:solidFill>
              </a:defRPr>
            </a:lvl1pPr>
            <a:lvl2pPr marL="0" indent="0" algn="ctr">
              <a:buNone/>
              <a:defRPr sz="1600" b="0">
                <a:solidFill>
                  <a:srgbClr val="FFFFFF"/>
                </a:solidFill>
              </a:defRPr>
            </a:lvl2pPr>
            <a:lvl3pPr marL="0" indent="0" algn="ctr">
              <a:buNone/>
              <a:defRPr sz="1600" b="0">
                <a:solidFill>
                  <a:srgbClr val="FFFFFF"/>
                </a:solidFill>
              </a:defRPr>
            </a:lvl3pPr>
            <a:lvl4pPr marL="0" indent="0" algn="ctr">
              <a:buNone/>
              <a:defRPr sz="1600" b="0">
                <a:solidFill>
                  <a:srgbClr val="FFFFFF"/>
                </a:solidFill>
              </a:defRPr>
            </a:lvl4pPr>
            <a:lvl5pPr marL="0" indent="0" algn="ctr">
              <a:buNone/>
              <a:defRPr sz="1600" b="0">
                <a:solidFill>
                  <a:srgbClr val="FFFFFF"/>
                </a:solidFill>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27" name="Text Placeholder 25"/>
          <p:cNvSpPr>
            <a:spLocks noGrp="1"/>
          </p:cNvSpPr>
          <p:nvPr>
            <p:ph type="body" sz="quarter" idx="18"/>
          </p:nvPr>
        </p:nvSpPr>
        <p:spPr>
          <a:xfrm>
            <a:off x="3382962" y="2162175"/>
            <a:ext cx="2378075" cy="1703388"/>
          </a:xfrm>
        </p:spPr>
        <p:txBody>
          <a:bodyPr/>
          <a:lstStyle>
            <a:lvl1pPr marL="0" indent="0" algn="ctr">
              <a:buNone/>
              <a:defRPr sz="2200" b="1">
                <a:solidFill>
                  <a:srgbClr val="FFFFFF"/>
                </a:solidFill>
              </a:defRPr>
            </a:lvl1pPr>
            <a:lvl2pPr marL="0" indent="0" algn="ctr">
              <a:buNone/>
              <a:defRPr sz="1600" b="0">
                <a:solidFill>
                  <a:srgbClr val="FFFFFF"/>
                </a:solidFill>
              </a:defRPr>
            </a:lvl2pPr>
            <a:lvl3pPr marL="0" indent="0" algn="ctr">
              <a:buNone/>
              <a:defRPr sz="1600" b="0">
                <a:solidFill>
                  <a:srgbClr val="FFFFFF"/>
                </a:solidFill>
              </a:defRPr>
            </a:lvl3pPr>
            <a:lvl4pPr marL="0" indent="0" algn="ctr">
              <a:buNone/>
              <a:defRPr sz="1600" b="0">
                <a:solidFill>
                  <a:srgbClr val="FFFFFF"/>
                </a:solidFill>
              </a:defRPr>
            </a:lvl4pPr>
            <a:lvl5pPr marL="0" indent="0" algn="ctr">
              <a:buNone/>
              <a:defRPr sz="1600" b="0">
                <a:solidFill>
                  <a:srgbClr val="FFFFFF"/>
                </a:solidFill>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28" name="Text Placeholder 25"/>
          <p:cNvSpPr>
            <a:spLocks noGrp="1"/>
          </p:cNvSpPr>
          <p:nvPr>
            <p:ph type="body" sz="quarter" idx="19"/>
          </p:nvPr>
        </p:nvSpPr>
        <p:spPr>
          <a:xfrm>
            <a:off x="6236697" y="2162175"/>
            <a:ext cx="2378075" cy="1703388"/>
          </a:xfrm>
        </p:spPr>
        <p:txBody>
          <a:bodyPr/>
          <a:lstStyle>
            <a:lvl1pPr marL="0" indent="0" algn="ctr">
              <a:buNone/>
              <a:defRPr sz="2200" b="1">
                <a:solidFill>
                  <a:srgbClr val="FFFFFF"/>
                </a:solidFill>
              </a:defRPr>
            </a:lvl1pPr>
            <a:lvl2pPr marL="0" indent="0" algn="ctr">
              <a:buNone/>
              <a:defRPr sz="1600" b="0">
                <a:solidFill>
                  <a:srgbClr val="FFFFFF"/>
                </a:solidFill>
              </a:defRPr>
            </a:lvl2pPr>
            <a:lvl3pPr marL="0" indent="0" algn="ctr">
              <a:buNone/>
              <a:defRPr sz="1600" b="0">
                <a:solidFill>
                  <a:srgbClr val="FFFFFF"/>
                </a:solidFill>
              </a:defRPr>
            </a:lvl3pPr>
            <a:lvl4pPr marL="0" indent="0" algn="ctr">
              <a:buNone/>
              <a:defRPr sz="1600" b="0">
                <a:solidFill>
                  <a:srgbClr val="FFFFFF"/>
                </a:solidFill>
              </a:defRPr>
            </a:lvl4pPr>
            <a:lvl5pPr marL="0" indent="0" algn="ctr">
              <a:buNone/>
              <a:defRPr sz="1600" b="0">
                <a:solidFill>
                  <a:srgbClr val="FFFFFF"/>
                </a:solidFill>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108474590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3 Infographic outlin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939" y="205979"/>
            <a:ext cx="8439393" cy="571415"/>
          </a:xfrm>
        </p:spPr>
        <p:txBody>
          <a:bodyPr anchor="t">
            <a:normAutofit/>
          </a:bodyPr>
          <a:lstStyle>
            <a:lvl1pPr algn="ctr">
              <a:defRPr sz="2800"/>
            </a:lvl1pPr>
          </a:lstStyle>
          <a:p>
            <a:r>
              <a:rPr lang="en-CA" smtClean="0"/>
              <a:t>Click to edit Master title style</a:t>
            </a:r>
            <a:endParaRPr lang="en-US" dirty="0"/>
          </a:p>
        </p:txBody>
      </p:sp>
      <p:sp>
        <p:nvSpPr>
          <p:cNvPr id="8" name="Text Placeholder 7"/>
          <p:cNvSpPr>
            <a:spLocks noGrp="1"/>
          </p:cNvSpPr>
          <p:nvPr>
            <p:ph type="body" sz="quarter" idx="13"/>
          </p:nvPr>
        </p:nvSpPr>
        <p:spPr>
          <a:xfrm>
            <a:off x="372822" y="685607"/>
            <a:ext cx="8440738" cy="307975"/>
          </a:xfrm>
        </p:spPr>
        <p:txBody>
          <a:bodyPr>
            <a:noAutofit/>
          </a:bodyPr>
          <a:lstStyle>
            <a:lvl1pPr marL="0" indent="0" algn="ctr">
              <a:buNone/>
              <a:defRPr sz="1600"/>
            </a:lvl1pPr>
            <a:lvl2pPr marL="0" indent="0" algn="ctr">
              <a:buNone/>
              <a:defRPr sz="1600"/>
            </a:lvl2pPr>
            <a:lvl3pPr marL="0" indent="0" algn="ctr">
              <a:buNone/>
              <a:defRPr sz="1600"/>
            </a:lvl3pPr>
            <a:lvl4pPr marL="0" indent="0" algn="ctr">
              <a:buNone/>
              <a:defRPr sz="1600"/>
            </a:lvl4pPr>
            <a:lvl5pPr marL="0" indent="0" algn="ctr">
              <a:buNone/>
              <a:defRPr sz="16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Slide Number Placeholder 5"/>
          <p:cNvSpPr>
            <a:spLocks noGrp="1"/>
          </p:cNvSpPr>
          <p:nvPr>
            <p:ph type="sldNum" sz="quarter" idx="16"/>
          </p:nvPr>
        </p:nvSpPr>
        <p:spPr/>
        <p:txBody>
          <a:bodyPr/>
          <a:lstStyle>
            <a:lvl1pPr>
              <a:defRPr/>
            </a:lvl1pPr>
          </a:lstStyle>
          <a:p>
            <a:pPr>
              <a:defRPr/>
            </a:pPr>
            <a:fld id="{D51C9D18-C959-4448-8D99-F75986F238DC}" type="slidenum">
              <a:rPr lang="en-US"/>
              <a:pPr>
                <a:defRPr/>
              </a:pPr>
              <a:t>‹#›</a:t>
            </a:fld>
            <a:endParaRPr lang="en-US"/>
          </a:p>
        </p:txBody>
      </p:sp>
      <p:sp>
        <p:nvSpPr>
          <p:cNvPr id="10" name="Rectangle 9"/>
          <p:cNvSpPr/>
          <p:nvPr userDrawn="1"/>
        </p:nvSpPr>
        <p:spPr>
          <a:xfrm>
            <a:off x="531091" y="1754909"/>
            <a:ext cx="2377440" cy="2286000"/>
          </a:xfrm>
          <a:prstGeom prst="rect">
            <a:avLst/>
          </a:prstGeom>
          <a:solidFill>
            <a:schemeClr val="bg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3385127" y="1754909"/>
            <a:ext cx="2377440" cy="2286000"/>
          </a:xfrm>
          <a:prstGeom prst="rect">
            <a:avLst/>
          </a:prstGeom>
          <a:solidFill>
            <a:schemeClr val="bg1"/>
          </a:solid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6239163" y="1754909"/>
            <a:ext cx="2377440" cy="2286000"/>
          </a:xfrm>
          <a:prstGeom prst="rect">
            <a:avLst/>
          </a:prstGeom>
          <a:solidFill>
            <a:schemeClr val="bg1"/>
          </a:solidFill>
          <a:ln w="381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userDrawn="1"/>
        </p:nvGrpSpPr>
        <p:grpSpPr>
          <a:xfrm>
            <a:off x="1354666" y="1412009"/>
            <a:ext cx="701194" cy="685800"/>
            <a:chOff x="1354666" y="1412009"/>
            <a:chExt cx="701194" cy="685800"/>
          </a:xfrm>
        </p:grpSpPr>
        <p:sp>
          <p:nvSpPr>
            <p:cNvPr id="15" name="Oval 14"/>
            <p:cNvSpPr/>
            <p:nvPr/>
          </p:nvSpPr>
          <p:spPr>
            <a:xfrm>
              <a:off x="1370060" y="1412009"/>
              <a:ext cx="685800" cy="685800"/>
            </a:xfrm>
            <a:prstGeom prst="ellipse">
              <a:avLst/>
            </a:prstGeom>
            <a:solidFill>
              <a:schemeClr val="bg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16" name="TextBox 15"/>
            <p:cNvSpPr txBox="1"/>
            <p:nvPr/>
          </p:nvSpPr>
          <p:spPr>
            <a:xfrm>
              <a:off x="1354666" y="1454808"/>
              <a:ext cx="685800" cy="553998"/>
            </a:xfrm>
            <a:prstGeom prst="rect">
              <a:avLst/>
            </a:prstGeom>
            <a:noFill/>
          </p:spPr>
          <p:txBody>
            <a:bodyPr wrap="square" rtlCol="0" anchor="t">
              <a:spAutoFit/>
            </a:bodyPr>
            <a:lstStyle/>
            <a:p>
              <a:pPr algn="ctr"/>
              <a:r>
                <a:rPr lang="en-US" sz="3000" b="1" dirty="0" smtClean="0"/>
                <a:t>1</a:t>
              </a:r>
              <a:endParaRPr lang="en-US" sz="3000" b="1" dirty="0"/>
            </a:p>
          </p:txBody>
        </p:sp>
      </p:grpSp>
      <p:grpSp>
        <p:nvGrpSpPr>
          <p:cNvPr id="17" name="Group 16"/>
          <p:cNvGrpSpPr/>
          <p:nvPr userDrawn="1"/>
        </p:nvGrpSpPr>
        <p:grpSpPr>
          <a:xfrm>
            <a:off x="4229100" y="1412009"/>
            <a:ext cx="693497" cy="685800"/>
            <a:chOff x="4229100" y="1412009"/>
            <a:chExt cx="693497" cy="685800"/>
          </a:xfrm>
        </p:grpSpPr>
        <p:sp>
          <p:nvSpPr>
            <p:cNvPr id="18" name="Oval 17"/>
            <p:cNvSpPr/>
            <p:nvPr/>
          </p:nvSpPr>
          <p:spPr>
            <a:xfrm>
              <a:off x="4236797" y="1412009"/>
              <a:ext cx="685800" cy="685800"/>
            </a:xfrm>
            <a:prstGeom prst="ellipse">
              <a:avLst/>
            </a:prstGeom>
            <a:solidFill>
              <a:schemeClr val="bg1"/>
            </a:solid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19" name="TextBox 18"/>
            <p:cNvSpPr txBox="1"/>
            <p:nvPr/>
          </p:nvSpPr>
          <p:spPr>
            <a:xfrm>
              <a:off x="4229100" y="1454808"/>
              <a:ext cx="685800" cy="553998"/>
            </a:xfrm>
            <a:prstGeom prst="rect">
              <a:avLst/>
            </a:prstGeom>
            <a:noFill/>
          </p:spPr>
          <p:txBody>
            <a:bodyPr wrap="square" rtlCol="0" anchor="t">
              <a:spAutoFit/>
            </a:bodyPr>
            <a:lstStyle/>
            <a:p>
              <a:pPr algn="ctr"/>
              <a:r>
                <a:rPr lang="en-US" sz="3000" b="1" dirty="0" smtClean="0">
                  <a:solidFill>
                    <a:schemeClr val="tx2"/>
                  </a:solidFill>
                </a:rPr>
                <a:t>2</a:t>
              </a:r>
              <a:endParaRPr lang="en-US" sz="3000" b="1" dirty="0">
                <a:solidFill>
                  <a:schemeClr val="tx2"/>
                </a:solidFill>
              </a:endParaRPr>
            </a:p>
          </p:txBody>
        </p:sp>
      </p:grpSp>
      <p:grpSp>
        <p:nvGrpSpPr>
          <p:cNvPr id="20" name="Group 19"/>
          <p:cNvGrpSpPr/>
          <p:nvPr userDrawn="1"/>
        </p:nvGrpSpPr>
        <p:grpSpPr>
          <a:xfrm>
            <a:off x="7058121" y="1412009"/>
            <a:ext cx="693497" cy="685800"/>
            <a:chOff x="7058121" y="1412009"/>
            <a:chExt cx="693497" cy="685800"/>
          </a:xfrm>
        </p:grpSpPr>
        <p:sp>
          <p:nvSpPr>
            <p:cNvPr id="21" name="Oval 20"/>
            <p:cNvSpPr/>
            <p:nvPr/>
          </p:nvSpPr>
          <p:spPr>
            <a:xfrm>
              <a:off x="7065818" y="1412009"/>
              <a:ext cx="685800" cy="685800"/>
            </a:xfrm>
            <a:prstGeom prst="ellipse">
              <a:avLst/>
            </a:prstGeom>
            <a:solidFill>
              <a:schemeClr val="bg1"/>
            </a:solidFill>
            <a:ln w="381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22" name="TextBox 21"/>
            <p:cNvSpPr txBox="1"/>
            <p:nvPr/>
          </p:nvSpPr>
          <p:spPr>
            <a:xfrm>
              <a:off x="7058121" y="1454808"/>
              <a:ext cx="685800" cy="553998"/>
            </a:xfrm>
            <a:prstGeom prst="rect">
              <a:avLst/>
            </a:prstGeom>
            <a:noFill/>
          </p:spPr>
          <p:txBody>
            <a:bodyPr wrap="square" rtlCol="0" anchor="t">
              <a:spAutoFit/>
            </a:bodyPr>
            <a:lstStyle/>
            <a:p>
              <a:pPr algn="ctr"/>
              <a:r>
                <a:rPr lang="en-US" sz="3000" b="1" dirty="0" smtClean="0">
                  <a:solidFill>
                    <a:schemeClr val="bg2"/>
                  </a:solidFill>
                </a:rPr>
                <a:t>3</a:t>
              </a:r>
              <a:endParaRPr lang="en-US" sz="3000" b="1" dirty="0">
                <a:solidFill>
                  <a:schemeClr val="bg2"/>
                </a:solidFill>
              </a:endParaRPr>
            </a:p>
          </p:txBody>
        </p:sp>
      </p:grpSp>
      <p:sp>
        <p:nvSpPr>
          <p:cNvPr id="26" name="Text Placeholder 25"/>
          <p:cNvSpPr>
            <a:spLocks noGrp="1"/>
          </p:cNvSpPr>
          <p:nvPr>
            <p:ph type="body" sz="quarter" idx="17"/>
          </p:nvPr>
        </p:nvSpPr>
        <p:spPr>
          <a:xfrm>
            <a:off x="531091" y="2162175"/>
            <a:ext cx="2378075" cy="1703388"/>
          </a:xfrm>
        </p:spPr>
        <p:txBody>
          <a:bodyPr/>
          <a:lstStyle>
            <a:lvl1pPr marL="0" indent="0" algn="ctr">
              <a:buNone/>
              <a:defRPr sz="2200" b="1">
                <a:solidFill>
                  <a:schemeClr val="tx1"/>
                </a:solidFill>
              </a:defRPr>
            </a:lvl1pPr>
            <a:lvl2pPr marL="0" indent="0" algn="ctr">
              <a:buNone/>
              <a:defRPr sz="1600" b="0">
                <a:solidFill>
                  <a:schemeClr val="tx1"/>
                </a:solidFill>
              </a:defRPr>
            </a:lvl2pPr>
            <a:lvl3pPr marL="0" indent="0" algn="ctr">
              <a:buNone/>
              <a:defRPr sz="1600" b="0">
                <a:solidFill>
                  <a:schemeClr val="tx1"/>
                </a:solidFill>
              </a:defRPr>
            </a:lvl3pPr>
            <a:lvl4pPr marL="0" indent="0" algn="ctr">
              <a:buNone/>
              <a:defRPr sz="1600" b="0">
                <a:solidFill>
                  <a:schemeClr val="tx1"/>
                </a:solidFill>
              </a:defRPr>
            </a:lvl4pPr>
            <a:lvl5pPr marL="0" indent="0" algn="ctr">
              <a:buNone/>
              <a:defRPr sz="1600" b="0">
                <a:solidFill>
                  <a:schemeClr val="tx1"/>
                </a:solidFill>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27" name="Text Placeholder 25"/>
          <p:cNvSpPr>
            <a:spLocks noGrp="1"/>
          </p:cNvSpPr>
          <p:nvPr>
            <p:ph type="body" sz="quarter" idx="18"/>
          </p:nvPr>
        </p:nvSpPr>
        <p:spPr>
          <a:xfrm>
            <a:off x="3382962" y="2162175"/>
            <a:ext cx="2378075" cy="1703388"/>
          </a:xfrm>
        </p:spPr>
        <p:txBody>
          <a:bodyPr/>
          <a:lstStyle>
            <a:lvl1pPr marL="0" indent="0" algn="ctr">
              <a:buNone/>
              <a:defRPr sz="2200" b="1">
                <a:solidFill>
                  <a:schemeClr val="tx2"/>
                </a:solidFill>
              </a:defRPr>
            </a:lvl1pPr>
            <a:lvl2pPr marL="0" indent="0" algn="ctr">
              <a:buNone/>
              <a:defRPr sz="1600" b="0">
                <a:solidFill>
                  <a:schemeClr val="tx2"/>
                </a:solidFill>
              </a:defRPr>
            </a:lvl2pPr>
            <a:lvl3pPr marL="0" indent="0" algn="ctr">
              <a:buNone/>
              <a:defRPr sz="1600" b="0">
                <a:solidFill>
                  <a:schemeClr val="tx2"/>
                </a:solidFill>
              </a:defRPr>
            </a:lvl3pPr>
            <a:lvl4pPr marL="0" indent="0" algn="ctr">
              <a:buNone/>
              <a:defRPr sz="1600" b="0">
                <a:solidFill>
                  <a:schemeClr val="tx2"/>
                </a:solidFill>
              </a:defRPr>
            </a:lvl4pPr>
            <a:lvl5pPr marL="0" indent="0" algn="ctr">
              <a:buNone/>
              <a:defRPr sz="1600" b="0">
                <a:solidFill>
                  <a:schemeClr val="tx2"/>
                </a:solidFill>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28" name="Text Placeholder 25"/>
          <p:cNvSpPr>
            <a:spLocks noGrp="1"/>
          </p:cNvSpPr>
          <p:nvPr>
            <p:ph type="body" sz="quarter" idx="19"/>
          </p:nvPr>
        </p:nvSpPr>
        <p:spPr>
          <a:xfrm>
            <a:off x="6236697" y="2162175"/>
            <a:ext cx="2378075" cy="1703388"/>
          </a:xfrm>
        </p:spPr>
        <p:txBody>
          <a:bodyPr/>
          <a:lstStyle>
            <a:lvl1pPr marL="0" indent="0" algn="ctr">
              <a:buNone/>
              <a:defRPr sz="2200" b="1">
                <a:solidFill>
                  <a:schemeClr val="bg2"/>
                </a:solidFill>
              </a:defRPr>
            </a:lvl1pPr>
            <a:lvl2pPr marL="0" indent="0" algn="ctr">
              <a:buNone/>
              <a:defRPr sz="1600" b="0">
                <a:solidFill>
                  <a:schemeClr val="bg2"/>
                </a:solidFill>
              </a:defRPr>
            </a:lvl2pPr>
            <a:lvl3pPr marL="0" indent="0" algn="ctr">
              <a:buNone/>
              <a:defRPr sz="1600" b="0">
                <a:solidFill>
                  <a:schemeClr val="bg2"/>
                </a:solidFill>
              </a:defRPr>
            </a:lvl3pPr>
            <a:lvl4pPr marL="0" indent="0" algn="ctr">
              <a:buNone/>
              <a:defRPr sz="1600" b="0">
                <a:solidFill>
                  <a:schemeClr val="bg2"/>
                </a:solidFill>
              </a:defRPr>
            </a:lvl4pPr>
            <a:lvl5pPr marL="0" indent="0" algn="ctr">
              <a:buNone/>
              <a:defRPr sz="1600" b="0">
                <a:solidFill>
                  <a:schemeClr val="bg2"/>
                </a:solidFill>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327099959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Slide -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4271818"/>
          </a:xfrm>
        </p:spPr>
        <p:txBody>
          <a:bodyPr anchor="ctr">
            <a:noAutofit/>
          </a:bodyPr>
          <a:lstStyle>
            <a:lvl1pPr>
              <a:lnSpc>
                <a:spcPct val="80000"/>
              </a:lnSpc>
              <a:defRPr sz="6000" b="1">
                <a:solidFill>
                  <a:srgbClr val="2C55A6"/>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255259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Slide -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4271818"/>
          </a:xfrm>
        </p:spPr>
        <p:txBody>
          <a:bodyPr anchor="ctr">
            <a:noAutofit/>
          </a:bodyPr>
          <a:lstStyle>
            <a:lvl1pPr>
              <a:lnSpc>
                <a:spcPct val="80000"/>
              </a:lnSpc>
              <a:defRPr sz="6000" b="1">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80861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Quotation or Chapter Title - Green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08845"/>
            <a:ext cx="7772400" cy="1102519"/>
          </a:xfrm>
        </p:spPr>
        <p:txBody>
          <a:bodyPr anchor="b">
            <a:normAutofit/>
          </a:bodyPr>
          <a:lstStyle>
            <a:lvl1pPr>
              <a:defRPr sz="4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549621"/>
            <a:ext cx="6400800" cy="1314450"/>
          </a:xfrm>
        </p:spPr>
        <p:txBody>
          <a:bodyPr>
            <a:normAutofit/>
          </a:bodyPr>
          <a:lstStyle>
            <a:lvl1pPr marL="0" indent="0" algn="ctr">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Quotation or Chapter Title Slide -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08845"/>
            <a:ext cx="7772400" cy="1102519"/>
          </a:xfrm>
        </p:spPr>
        <p:txBody>
          <a:bodyPr anchor="b">
            <a:normAutofit/>
          </a:bodyPr>
          <a:lstStyle>
            <a:lvl1pPr>
              <a:defRPr sz="4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549621"/>
            <a:ext cx="6400800" cy="1314450"/>
          </a:xfrm>
        </p:spPr>
        <p:txBody>
          <a:bodyPr>
            <a:normAutofit/>
          </a:bodyPr>
          <a:lstStyle>
            <a:lvl1pPr marL="0" indent="0" algn="ctr">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835033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Presenter Nam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08845"/>
            <a:ext cx="7772400" cy="1102519"/>
          </a:xfrm>
        </p:spPr>
        <p:txBody>
          <a:bodyPr anchor="b">
            <a:normAutofit/>
          </a:bodyPr>
          <a:lstStyle>
            <a:lvl1pPr>
              <a:defRPr sz="4000" b="1">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549621"/>
            <a:ext cx="6400800" cy="1314450"/>
          </a:xfrm>
        </p:spPr>
        <p:txBody>
          <a:bodyPr>
            <a:normAutofit/>
          </a:bodyPr>
          <a:lstStyle>
            <a:lvl1pPr marL="0" indent="0" algn="ctr">
              <a:buNone/>
              <a:defRPr sz="16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4204175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Stat Info Slide -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4122"/>
            <a:ext cx="7772400" cy="2706735"/>
          </a:xfrm>
        </p:spPr>
        <p:txBody>
          <a:bodyPr anchor="b">
            <a:normAutofit/>
          </a:bodyPr>
          <a:lstStyle>
            <a:lvl1pPr>
              <a:defRPr sz="34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29901"/>
            <a:ext cx="7772400" cy="606137"/>
          </a:xfrm>
        </p:spPr>
        <p:txBody>
          <a:bodyPr>
            <a:normAutofit/>
          </a:bodyPr>
          <a:lstStyle>
            <a:lvl1pPr marL="0" indent="0" algn="ctr">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2051992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Large Stat Info Slide -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4122"/>
            <a:ext cx="7772400" cy="2706735"/>
          </a:xfrm>
        </p:spPr>
        <p:txBody>
          <a:bodyPr anchor="b">
            <a:normAutofit/>
          </a:bodyPr>
          <a:lstStyle>
            <a:lvl1pPr>
              <a:defRPr sz="34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29901"/>
            <a:ext cx="7772400" cy="606137"/>
          </a:xfrm>
        </p:spPr>
        <p:txBody>
          <a:bodyPr>
            <a:normAutofit/>
          </a:bodyPr>
          <a:lstStyle>
            <a:lvl1pPr marL="0" indent="0" algn="ctr">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309337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Tex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939" y="205979"/>
            <a:ext cx="8439393" cy="571415"/>
          </a:xfrm>
        </p:spPr>
        <p:txBody>
          <a:bodyPr anchor="t">
            <a:normAutofit/>
          </a:bodyPr>
          <a:lstStyle>
            <a:lvl1pPr algn="l">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372533" y="1200151"/>
            <a:ext cx="8440496" cy="3394472"/>
          </a:xfrm>
        </p:spPr>
        <p:txBody>
          <a:bodyPr/>
          <a:lstStyle>
            <a:lvl1pPr marL="0" indent="0">
              <a:spcBef>
                <a:spcPts val="0"/>
              </a:spcBef>
              <a:spcAft>
                <a:spcPts val="600"/>
              </a:spcAft>
              <a:buNone/>
              <a:defRPr sz="1400">
                <a:solidFill>
                  <a:schemeClr val="tx1"/>
                </a:solidFill>
              </a:defRPr>
            </a:lvl1pPr>
            <a:lvl2pPr marL="0" indent="0">
              <a:spcBef>
                <a:spcPts val="0"/>
              </a:spcBef>
              <a:spcAft>
                <a:spcPts val="600"/>
              </a:spcAft>
              <a:buFont typeface="Arial"/>
              <a:buNone/>
              <a:defRPr sz="1200"/>
            </a:lvl2pPr>
            <a:lvl3pPr marL="169863" indent="-169863">
              <a:spcBef>
                <a:spcPts val="0"/>
              </a:spcBef>
              <a:spcAft>
                <a:spcPts val="400"/>
              </a:spcAft>
              <a:buFont typeface="Arial"/>
              <a:buChar char="•"/>
              <a:defRPr sz="1200"/>
            </a:lvl3pPr>
            <a:lvl4pPr marL="400050" indent="-169863">
              <a:spcBef>
                <a:spcPts val="0"/>
              </a:spcBef>
              <a:spcAft>
                <a:spcPts val="400"/>
              </a:spcAft>
              <a:buFont typeface="Wingdings" charset="2"/>
              <a:buAutoNum type="arabicPlain"/>
              <a:defRPr sz="1200"/>
            </a:lvl4pPr>
            <a:lvl5pPr marL="631825" indent="-231775">
              <a:spcBef>
                <a:spcPts val="0"/>
              </a:spcBef>
              <a:spcAft>
                <a:spcPts val="400"/>
              </a:spcAft>
              <a:buFont typeface="+mj-lt"/>
              <a:buAutoNum type="alphaLcParen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Text Placeholder 7"/>
          <p:cNvSpPr>
            <a:spLocks noGrp="1"/>
          </p:cNvSpPr>
          <p:nvPr>
            <p:ph type="body" sz="quarter" idx="13"/>
          </p:nvPr>
        </p:nvSpPr>
        <p:spPr>
          <a:xfrm>
            <a:off x="372822" y="685607"/>
            <a:ext cx="8440738" cy="307975"/>
          </a:xfrm>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cxnSp>
        <p:nvCxnSpPr>
          <p:cNvPr id="9" name="Straight Connector 8"/>
          <p:cNvCxnSpPr/>
          <p:nvPr userDrawn="1"/>
        </p:nvCxnSpPr>
        <p:spPr>
          <a:xfrm>
            <a:off x="468313" y="1122556"/>
            <a:ext cx="646545"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38221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Tex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939" y="205979"/>
            <a:ext cx="8439393" cy="571415"/>
          </a:xfrm>
        </p:spPr>
        <p:txBody>
          <a:bodyPr anchor="t">
            <a:normAutofit/>
          </a:bodyPr>
          <a:lstStyle>
            <a:lvl1pPr algn="l">
              <a:defRPr sz="2800"/>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Text Placeholder 7"/>
          <p:cNvSpPr>
            <a:spLocks noGrp="1"/>
          </p:cNvSpPr>
          <p:nvPr>
            <p:ph type="body" sz="quarter" idx="13"/>
          </p:nvPr>
        </p:nvSpPr>
        <p:spPr>
          <a:xfrm>
            <a:off x="372822" y="685607"/>
            <a:ext cx="8440738" cy="307975"/>
          </a:xfrm>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cxnSp>
        <p:nvCxnSpPr>
          <p:cNvPr id="9" name="Straight Connector 8"/>
          <p:cNvCxnSpPr/>
          <p:nvPr userDrawn="1"/>
        </p:nvCxnSpPr>
        <p:spPr>
          <a:xfrm>
            <a:off x="468313" y="1122556"/>
            <a:ext cx="646545" cy="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sz="half" idx="1"/>
          </p:nvPr>
        </p:nvSpPr>
        <p:spPr>
          <a:xfrm>
            <a:off x="365939" y="1200151"/>
            <a:ext cx="4129861" cy="3394472"/>
          </a:xfrm>
        </p:spPr>
        <p:txBody>
          <a:bodyPr>
            <a:normAutofit/>
          </a:bodyPr>
          <a:lstStyle>
            <a:lvl1pPr marL="0" indent="0">
              <a:spcBef>
                <a:spcPts val="0"/>
              </a:spcBef>
              <a:spcAft>
                <a:spcPts val="600"/>
              </a:spcAft>
              <a:buNone/>
              <a:defRPr sz="1400">
                <a:solidFill>
                  <a:srgbClr val="2C55A6"/>
                </a:solidFill>
              </a:defRPr>
            </a:lvl1pPr>
            <a:lvl2pPr marL="0" indent="0">
              <a:spcBef>
                <a:spcPts val="0"/>
              </a:spcBef>
              <a:spcAft>
                <a:spcPts val="600"/>
              </a:spcAft>
              <a:buNone/>
              <a:defRPr sz="1200">
                <a:solidFill>
                  <a:srgbClr val="646464"/>
                </a:solidFill>
              </a:defRPr>
            </a:lvl2pPr>
            <a:lvl3pPr marL="171450" indent="-171450">
              <a:spcBef>
                <a:spcPts val="0"/>
              </a:spcBef>
              <a:spcAft>
                <a:spcPts val="400"/>
              </a:spcAft>
              <a:buFont typeface="Arial"/>
              <a:buChar char="•"/>
              <a:defRPr sz="1200">
                <a:solidFill>
                  <a:srgbClr val="646464"/>
                </a:solidFill>
              </a:defRPr>
            </a:lvl3pPr>
            <a:lvl4pPr marL="398463" indent="-228600">
              <a:spcBef>
                <a:spcPts val="0"/>
              </a:spcBef>
              <a:spcAft>
                <a:spcPts val="400"/>
              </a:spcAft>
              <a:buFont typeface="Wingdings" charset="2"/>
              <a:buAutoNum type="arabicPlain"/>
              <a:defRPr sz="1200">
                <a:solidFill>
                  <a:srgbClr val="646464"/>
                </a:solidFill>
              </a:defRPr>
            </a:lvl4pPr>
            <a:lvl5pPr marL="628650" indent="-228600">
              <a:spcBef>
                <a:spcPts val="0"/>
              </a:spcBef>
              <a:spcAft>
                <a:spcPts val="400"/>
              </a:spcAft>
              <a:buFont typeface="+mj-lt"/>
              <a:buAutoNum type="alphaLcParenR"/>
              <a:defRPr sz="1000">
                <a:solidFill>
                  <a:srgbClr val="646464"/>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2"/>
          </p:nvPr>
        </p:nvSpPr>
        <p:spPr>
          <a:xfrm>
            <a:off x="4648200" y="1200151"/>
            <a:ext cx="4157132" cy="3394472"/>
          </a:xfrm>
        </p:spPr>
        <p:txBody>
          <a:bodyPr>
            <a:normAutofit/>
          </a:bodyPr>
          <a:lstStyle>
            <a:lvl1pPr marL="0" indent="0">
              <a:spcBef>
                <a:spcPts val="0"/>
              </a:spcBef>
              <a:spcAft>
                <a:spcPts val="600"/>
              </a:spcAft>
              <a:buFont typeface="Arial"/>
              <a:buNone/>
              <a:defRPr sz="1200"/>
            </a:lvl1pPr>
            <a:lvl2pPr marL="169863" indent="-169863">
              <a:spcBef>
                <a:spcPts val="0"/>
              </a:spcBef>
              <a:spcAft>
                <a:spcPts val="600"/>
              </a:spcAft>
              <a:buFont typeface="Arial"/>
              <a:buChar char="•"/>
              <a:defRPr sz="1200"/>
            </a:lvl2pPr>
            <a:lvl3pPr marL="346075" indent="-176213">
              <a:spcBef>
                <a:spcPts val="0"/>
              </a:spcBef>
              <a:spcAft>
                <a:spcPts val="400"/>
              </a:spcAft>
              <a:buFont typeface="Wingdings" charset="2"/>
              <a:buAutoNum type="arabicPlain"/>
              <a:defRPr sz="1200"/>
            </a:lvl3pPr>
            <a:lvl4pPr marL="569913" indent="-223838">
              <a:spcBef>
                <a:spcPts val="0"/>
              </a:spcBef>
              <a:spcAft>
                <a:spcPts val="400"/>
              </a:spcAft>
              <a:buFont typeface="+mj-lt"/>
              <a:buAutoNum type="alphaLcParenR"/>
              <a:defRPr sz="1000"/>
            </a:lvl4pPr>
            <a:lvl5pPr marL="746125" indent="-176213">
              <a:spcBef>
                <a:spcPts val="0"/>
              </a:spcBef>
              <a:spcAft>
                <a:spcPts val="400"/>
              </a:spcAft>
              <a:buFont typeface="Lucida Grande"/>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82295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Column Text with Bleed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939" y="236767"/>
            <a:ext cx="4129861" cy="902385"/>
          </a:xfrm>
        </p:spPr>
        <p:txBody>
          <a:bodyPr anchor="t">
            <a:normAutofit/>
          </a:bodyPr>
          <a:lstStyle>
            <a:lvl1pPr algn="l">
              <a:lnSpc>
                <a:spcPct val="90000"/>
              </a:lnSpc>
              <a:defRPr sz="2800"/>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Text Placeholder 7"/>
          <p:cNvSpPr>
            <a:spLocks noGrp="1"/>
          </p:cNvSpPr>
          <p:nvPr>
            <p:ph type="body" sz="quarter" idx="13"/>
          </p:nvPr>
        </p:nvSpPr>
        <p:spPr>
          <a:xfrm>
            <a:off x="372822" y="1060835"/>
            <a:ext cx="4122978" cy="307975"/>
          </a:xfrm>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cxnSp>
        <p:nvCxnSpPr>
          <p:cNvPr id="9" name="Straight Connector 8"/>
          <p:cNvCxnSpPr/>
          <p:nvPr userDrawn="1"/>
        </p:nvCxnSpPr>
        <p:spPr>
          <a:xfrm>
            <a:off x="468313" y="1515101"/>
            <a:ext cx="646545" cy="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sz="half" idx="1"/>
          </p:nvPr>
        </p:nvSpPr>
        <p:spPr>
          <a:xfrm>
            <a:off x="365939" y="1631757"/>
            <a:ext cx="4129861" cy="2947471"/>
          </a:xfrm>
        </p:spPr>
        <p:txBody>
          <a:bodyPr>
            <a:normAutofit/>
          </a:bodyPr>
          <a:lstStyle>
            <a:lvl1pPr marL="0" indent="0">
              <a:spcBef>
                <a:spcPts val="0"/>
              </a:spcBef>
              <a:spcAft>
                <a:spcPts val="600"/>
              </a:spcAft>
              <a:buFont typeface="Arial"/>
              <a:buNone/>
              <a:defRPr sz="1400">
                <a:solidFill>
                  <a:schemeClr val="tx1"/>
                </a:solidFill>
              </a:defRPr>
            </a:lvl1pPr>
            <a:lvl2pPr marL="169863" indent="-169863">
              <a:spcBef>
                <a:spcPts val="0"/>
              </a:spcBef>
              <a:spcAft>
                <a:spcPts val="600"/>
              </a:spcAft>
              <a:buFont typeface="Arial"/>
              <a:buChar char="•"/>
              <a:defRPr sz="1200">
                <a:solidFill>
                  <a:schemeClr val="accent1"/>
                </a:solidFill>
              </a:defRPr>
            </a:lvl2pPr>
            <a:lvl3pPr marL="400050" indent="-230188">
              <a:spcBef>
                <a:spcPts val="0"/>
              </a:spcBef>
              <a:spcAft>
                <a:spcPts val="400"/>
              </a:spcAft>
              <a:buFont typeface="Wingdings" charset="2"/>
              <a:buAutoNum type="arabicPlain"/>
              <a:defRPr sz="1200">
                <a:solidFill>
                  <a:srgbClr val="646464"/>
                </a:solidFill>
              </a:defRPr>
            </a:lvl3pPr>
            <a:lvl4pPr marL="685800" indent="-285750">
              <a:spcBef>
                <a:spcPts val="0"/>
              </a:spcBef>
              <a:spcAft>
                <a:spcPts val="400"/>
              </a:spcAft>
              <a:buFont typeface="+mj-lt"/>
              <a:buAutoNum type="alphaLcParenR"/>
              <a:defRPr sz="1000">
                <a:solidFill>
                  <a:srgbClr val="646464"/>
                </a:solidFill>
              </a:defRPr>
            </a:lvl4pPr>
            <a:lvl5pPr marL="971550" indent="-285750">
              <a:spcBef>
                <a:spcPts val="0"/>
              </a:spcBef>
              <a:spcAft>
                <a:spcPts val="400"/>
              </a:spcAft>
              <a:buFont typeface="Lucida Grande"/>
              <a:buChar char="-"/>
              <a:defRPr sz="1000">
                <a:solidFill>
                  <a:srgbClr val="646464"/>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2"/>
          </p:nvPr>
        </p:nvSpPr>
        <p:spPr>
          <a:xfrm>
            <a:off x="4648200" y="1"/>
            <a:ext cx="4495800" cy="4287212"/>
          </a:xfrm>
        </p:spPr>
        <p:txBody>
          <a:bodyPr>
            <a:normAutofit/>
          </a:bodyPr>
          <a:lstStyle>
            <a:lvl1pPr marL="0" indent="0">
              <a:spcBef>
                <a:spcPts val="0"/>
              </a:spcBef>
              <a:spcAft>
                <a:spcPts val="600"/>
              </a:spcAft>
              <a:buFont typeface="Arial"/>
              <a:buNone/>
              <a:defRPr sz="1200"/>
            </a:lvl1pPr>
            <a:lvl2pPr marL="169863" indent="-169863">
              <a:spcBef>
                <a:spcPts val="0"/>
              </a:spcBef>
              <a:spcAft>
                <a:spcPts val="600"/>
              </a:spcAft>
              <a:buFont typeface="Arial"/>
              <a:buChar char="•"/>
              <a:defRPr sz="1200"/>
            </a:lvl2pPr>
            <a:lvl3pPr marL="346075" indent="-176213">
              <a:spcBef>
                <a:spcPts val="0"/>
              </a:spcBef>
              <a:spcAft>
                <a:spcPts val="400"/>
              </a:spcAft>
              <a:buFont typeface="Wingdings" charset="2"/>
              <a:buAutoNum type="arabicPlain"/>
              <a:defRPr sz="1200"/>
            </a:lvl3pPr>
            <a:lvl4pPr marL="569913" indent="-223838">
              <a:spcBef>
                <a:spcPts val="0"/>
              </a:spcBef>
              <a:spcAft>
                <a:spcPts val="400"/>
              </a:spcAft>
              <a:buFont typeface="+mj-lt"/>
              <a:buAutoNum type="alphaLcParenR"/>
              <a:defRPr sz="1000"/>
            </a:lvl4pPr>
            <a:lvl5pPr marL="746125" indent="-176213">
              <a:spcBef>
                <a:spcPts val="0"/>
              </a:spcBef>
              <a:spcAft>
                <a:spcPts val="400"/>
              </a:spcAft>
              <a:buFont typeface="Lucida Grande"/>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9938911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365940" y="4767263"/>
            <a:ext cx="2133600" cy="273844"/>
          </a:xfrm>
          <a:prstGeom prst="rect">
            <a:avLst/>
          </a:prstGeom>
        </p:spPr>
        <p:txBody>
          <a:bodyPr vert="horz" lIns="91440" tIns="45720" rIns="91440" bIns="45720" rtlCol="0" anchor="ctr"/>
          <a:lstStyle>
            <a:lvl1pPr algn="l">
              <a:defRPr sz="1200">
                <a:solidFill>
                  <a:schemeClr val="tx1"/>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81" r:id="rId1"/>
    <p:sldLayoutId id="2147493456" r:id="rId2"/>
    <p:sldLayoutId id="2147493467" r:id="rId3"/>
    <p:sldLayoutId id="2147493470" r:id="rId4"/>
    <p:sldLayoutId id="2147493468" r:id="rId5"/>
    <p:sldLayoutId id="2147493469" r:id="rId6"/>
    <p:sldLayoutId id="2147493457" r:id="rId7"/>
    <p:sldLayoutId id="2147493471" r:id="rId8"/>
    <p:sldLayoutId id="2147493477" r:id="rId9"/>
    <p:sldLayoutId id="2147493472" r:id="rId10"/>
    <p:sldLayoutId id="2147493476" r:id="rId11"/>
    <p:sldLayoutId id="2147493478" r:id="rId12"/>
    <p:sldLayoutId id="2147493479" r:id="rId13"/>
    <p:sldLayoutId id="2147493473" r:id="rId14"/>
    <p:sldLayoutId id="2147493474"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0.jpg"/><Relationship Id="rId5" Type="http://schemas.openxmlformats.org/officeDocument/2006/relationships/image" Target="../media/image7.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lauren.Fulthorpe@sunnybrook.ca" TargetMode="External"/><Relationship Id="rId7"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hyperlink" Target="mailto:lindsey.hutchison@sunnybrook.ca" TargetMode="External"/><Relationship Id="rId4" Type="http://schemas.openxmlformats.org/officeDocument/2006/relationships/hyperlink" Target="mailto:mandana.fararia@sunnybrook.ca" TargetMode="External"/><Relationship Id="rId9" Type="http://schemas.openxmlformats.org/officeDocument/2006/relationships/image" Target="../media/image10.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90" t="15075" r="294" b="16375"/>
          <a:stretch/>
        </p:blipFill>
        <p:spPr>
          <a:xfrm>
            <a:off x="-44827" y="-26896"/>
            <a:ext cx="9200362" cy="4347622"/>
          </a:xfrm>
        </p:spPr>
      </p:pic>
      <p:grpSp>
        <p:nvGrpSpPr>
          <p:cNvPr id="3" name="Group 7"/>
          <p:cNvGrpSpPr>
            <a:grpSpLocks/>
          </p:cNvGrpSpPr>
          <p:nvPr/>
        </p:nvGrpSpPr>
        <p:grpSpPr bwMode="auto">
          <a:xfrm>
            <a:off x="449263" y="-26633"/>
            <a:ext cx="3282950" cy="4687533"/>
            <a:chOff x="449165" y="0"/>
            <a:chExt cx="3283554" cy="4661478"/>
          </a:xfrm>
        </p:grpSpPr>
        <p:sp>
          <p:nvSpPr>
            <p:cNvPr id="4" name="Rectangle 3"/>
            <p:cNvSpPr/>
            <p:nvPr/>
          </p:nvSpPr>
          <p:spPr>
            <a:xfrm>
              <a:off x="449165" y="0"/>
              <a:ext cx="3283554" cy="46614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149" y="3981574"/>
              <a:ext cx="22987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Title 1"/>
          <p:cNvSpPr txBox="1">
            <a:spLocks/>
          </p:cNvSpPr>
          <p:nvPr/>
        </p:nvSpPr>
        <p:spPr>
          <a:xfrm>
            <a:off x="722313" y="120650"/>
            <a:ext cx="2879725" cy="2004505"/>
          </a:xfrm>
          <a:prstGeom prst="rect">
            <a:avLst/>
          </a:prstGeom>
        </p:spPr>
        <p:txBody>
          <a:bodyPr anchor="b"/>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a:lstStyle>
          <a:p>
            <a:pPr algn="l">
              <a:lnSpc>
                <a:spcPct val="90000"/>
              </a:lnSpc>
            </a:pPr>
            <a:r>
              <a:rPr lang="en-US" sz="2600" dirty="0" smtClean="0"/>
              <a:t>Using Data and Technology to Assist in Research and Fundraising</a:t>
            </a:r>
            <a:endParaRPr lang="en-US" sz="2600" dirty="0">
              <a:latin typeface="Arial" charset="0"/>
            </a:endParaRPr>
          </a:p>
        </p:txBody>
      </p:sp>
      <p:sp>
        <p:nvSpPr>
          <p:cNvPr id="8" name="Text Placeholder 3"/>
          <p:cNvSpPr txBox="1">
            <a:spLocks/>
          </p:cNvSpPr>
          <p:nvPr/>
        </p:nvSpPr>
        <p:spPr>
          <a:xfrm>
            <a:off x="722313" y="2393950"/>
            <a:ext cx="2879725" cy="146208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accent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accent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accent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accent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accent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50"/>
              </a:spcBef>
              <a:buNone/>
            </a:pPr>
            <a:r>
              <a:rPr lang="en-US" sz="1100" b="1" dirty="0" smtClean="0">
                <a:solidFill>
                  <a:srgbClr val="2C55A6"/>
                </a:solidFill>
              </a:rPr>
              <a:t>APRA CANADA CONFERENCE 2022 </a:t>
            </a:r>
          </a:p>
          <a:p>
            <a:pPr marL="0" indent="0">
              <a:spcBef>
                <a:spcPts val="150"/>
              </a:spcBef>
              <a:buNone/>
            </a:pPr>
            <a:endParaRPr lang="en-US" sz="800" dirty="0" smtClean="0">
              <a:solidFill>
                <a:srgbClr val="2C55A6"/>
              </a:solidFill>
            </a:endParaRPr>
          </a:p>
          <a:p>
            <a:pPr marL="0" indent="0">
              <a:spcBef>
                <a:spcPts val="150"/>
              </a:spcBef>
              <a:buNone/>
            </a:pPr>
            <a:r>
              <a:rPr lang="en-US" sz="800" dirty="0" smtClean="0">
                <a:solidFill>
                  <a:srgbClr val="2C55A6"/>
                </a:solidFill>
              </a:rPr>
              <a:t>PRESENTED </a:t>
            </a:r>
            <a:r>
              <a:rPr lang="en-US" sz="800" dirty="0">
                <a:solidFill>
                  <a:srgbClr val="2C55A6"/>
                </a:solidFill>
              </a:rPr>
              <a:t>BY</a:t>
            </a:r>
          </a:p>
          <a:p>
            <a:pPr marL="0" indent="0">
              <a:spcBef>
                <a:spcPts val="150"/>
              </a:spcBef>
              <a:buNone/>
            </a:pPr>
            <a:r>
              <a:rPr lang="en-US" sz="800" dirty="0" smtClean="0"/>
              <a:t>Lauren Fulthorpe, Business Analyst</a:t>
            </a:r>
          </a:p>
          <a:p>
            <a:pPr marL="0" indent="0">
              <a:spcBef>
                <a:spcPts val="150"/>
              </a:spcBef>
              <a:buNone/>
            </a:pPr>
            <a:r>
              <a:rPr lang="en-US" sz="800" dirty="0" smtClean="0"/>
              <a:t>Mandana Fararia: Senior Manager, Analytics &amp; Reporting</a:t>
            </a:r>
          </a:p>
          <a:p>
            <a:pPr marL="0" indent="0">
              <a:spcBef>
                <a:spcPts val="150"/>
              </a:spcBef>
              <a:buNone/>
            </a:pPr>
            <a:r>
              <a:rPr lang="en-US" sz="800" dirty="0" smtClean="0"/>
              <a:t>Lindsey Hutchison: Philanthropy Director</a:t>
            </a:r>
            <a:endParaRPr lang="en-US" sz="800" dirty="0"/>
          </a:p>
          <a:p>
            <a:pPr marL="0" indent="0">
              <a:spcBef>
                <a:spcPts val="150"/>
              </a:spcBef>
              <a:buNone/>
            </a:pPr>
            <a:endParaRPr lang="en-US" sz="800" dirty="0" smtClean="0">
              <a:solidFill>
                <a:srgbClr val="2C55A6"/>
              </a:solidFill>
            </a:endParaRPr>
          </a:p>
          <a:p>
            <a:pPr marL="0" indent="0">
              <a:spcBef>
                <a:spcPts val="150"/>
              </a:spcBef>
              <a:buNone/>
            </a:pPr>
            <a:r>
              <a:rPr lang="en-US" sz="800" dirty="0" smtClean="0">
                <a:solidFill>
                  <a:srgbClr val="2C55A6"/>
                </a:solidFill>
              </a:rPr>
              <a:t>DATE</a:t>
            </a:r>
            <a:endParaRPr lang="en-US" sz="800" dirty="0">
              <a:solidFill>
                <a:srgbClr val="2C55A6"/>
              </a:solidFill>
            </a:endParaRPr>
          </a:p>
          <a:p>
            <a:pPr marL="0" indent="0">
              <a:spcBef>
                <a:spcPts val="150"/>
              </a:spcBef>
              <a:buNone/>
            </a:pPr>
            <a:r>
              <a:rPr lang="en-US" sz="800" dirty="0" smtClean="0"/>
              <a:t>Thursday, October 27, 2022 (11:15am-12:15pm)</a:t>
            </a:r>
          </a:p>
        </p:txBody>
      </p:sp>
      <p:cxnSp>
        <p:nvCxnSpPr>
          <p:cNvPr id="9" name="Straight Connector 8"/>
          <p:cNvCxnSpPr/>
          <p:nvPr/>
        </p:nvCxnSpPr>
        <p:spPr>
          <a:xfrm>
            <a:off x="823913" y="2246313"/>
            <a:ext cx="646112" cy="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21863" b="21920"/>
          <a:stretch/>
        </p:blipFill>
        <p:spPr>
          <a:xfrm>
            <a:off x="1518331" y="4692650"/>
            <a:ext cx="1287688" cy="361950"/>
          </a:xfrm>
          <a:prstGeom prst="rect">
            <a:avLst/>
          </a:prstGeom>
        </p:spPr>
      </p:pic>
    </p:spTree>
    <p:extLst>
      <p:ext uri="{BB962C8B-B14F-4D97-AF65-F5344CB8AC3E}">
        <p14:creationId xmlns:p14="http://schemas.microsoft.com/office/powerpoint/2010/main" val="22677346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Prospect Research: Lessons Learned</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656669247"/>
              </p:ext>
            </p:extLst>
          </p:nvPr>
        </p:nvGraphicFramePr>
        <p:xfrm>
          <a:off x="-2" y="1261681"/>
          <a:ext cx="9144004" cy="2897659"/>
        </p:xfrm>
        <a:graphic>
          <a:graphicData uri="http://schemas.openxmlformats.org/drawingml/2006/table">
            <a:tbl>
              <a:tblPr firstRow="1" bandRow="1">
                <a:tableStyleId>{5C22544A-7EE6-4342-B048-85BDC9FD1C3A}</a:tableStyleId>
              </a:tblPr>
              <a:tblGrid>
                <a:gridCol w="2286001">
                  <a:extLst>
                    <a:ext uri="{9D8B030D-6E8A-4147-A177-3AD203B41FA5}">
                      <a16:colId xmlns="" xmlns:a16="http://schemas.microsoft.com/office/drawing/2014/main" val="20000"/>
                    </a:ext>
                  </a:extLst>
                </a:gridCol>
                <a:gridCol w="2286001">
                  <a:extLst>
                    <a:ext uri="{9D8B030D-6E8A-4147-A177-3AD203B41FA5}">
                      <a16:colId xmlns="" xmlns:a16="http://schemas.microsoft.com/office/drawing/2014/main" val="20001"/>
                    </a:ext>
                  </a:extLst>
                </a:gridCol>
                <a:gridCol w="2286001">
                  <a:extLst>
                    <a:ext uri="{9D8B030D-6E8A-4147-A177-3AD203B41FA5}">
                      <a16:colId xmlns="" xmlns:a16="http://schemas.microsoft.com/office/drawing/2014/main" val="20002"/>
                    </a:ext>
                  </a:extLst>
                </a:gridCol>
                <a:gridCol w="2286001">
                  <a:extLst>
                    <a:ext uri="{9D8B030D-6E8A-4147-A177-3AD203B41FA5}">
                      <a16:colId xmlns="" xmlns:a16="http://schemas.microsoft.com/office/drawing/2014/main" val="20003"/>
                    </a:ext>
                  </a:extLst>
                </a:gridCol>
              </a:tblGrid>
              <a:tr h="1983259">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902583">
                <a:tc>
                  <a:txBody>
                    <a:bodyPr/>
                    <a:lstStyle/>
                    <a:p>
                      <a:pPr algn="ctr"/>
                      <a:r>
                        <a:rPr lang="en-US" dirty="0" smtClean="0"/>
                        <a:t>Opportunity</a:t>
                      </a:r>
                      <a:r>
                        <a:rPr lang="en-US" baseline="0" dirty="0" smtClean="0"/>
                        <a:t> to focus on value-add services</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t>More time to add data to systems</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t>Opportunity to advance with technology</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t>Communication and collaboration </a:t>
                      </a:r>
                      <a:r>
                        <a:rPr lang="en-US" baseline="0" dirty="0" smtClean="0"/>
                        <a:t>is key to success</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1026" name="Picture 2" descr="Add, added value, hand, plus, valuable, value icon - Download on Iconfinde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326" y="1479973"/>
            <a:ext cx="1528082" cy="15280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yping Icon - Free PNG &amp; SVG 996118 - Noun Project"/>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26203" y="1569358"/>
            <a:ext cx="1309914" cy="13099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est Practices Icon Red PNG Image | Transparent PNG Free Download on SeekPNG"/>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16879" r="16895"/>
          <a:stretch/>
        </p:blipFill>
        <p:spPr bwMode="auto">
          <a:xfrm>
            <a:off x="4967912" y="1440575"/>
            <a:ext cx="1409291" cy="1567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ollaboration - Free people icons"/>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20751" y="1669947"/>
            <a:ext cx="1267224" cy="126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452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Technology &amp; Data Journey</a:t>
            </a:r>
            <a:endParaRPr lang="en-US" dirty="0"/>
          </a:p>
        </p:txBody>
      </p:sp>
      <p:sp>
        <p:nvSpPr>
          <p:cNvPr id="6" name="Text Placeholder 5"/>
          <p:cNvSpPr>
            <a:spLocks noGrp="1"/>
          </p:cNvSpPr>
          <p:nvPr>
            <p:ph type="body" sz="quarter" idx="13"/>
          </p:nvPr>
        </p:nvSpPr>
        <p:spPr/>
        <p:txBody>
          <a:bodyPr/>
          <a:lstStyle/>
          <a:p>
            <a:r>
              <a:rPr lang="en-US" dirty="0" smtClean="0"/>
              <a:t>Bridging research and philanthropy through technology</a:t>
            </a:r>
            <a:endParaRPr lang="en-CA" dirty="0"/>
          </a:p>
        </p:txBody>
      </p:sp>
      <p:graphicFrame>
        <p:nvGraphicFramePr>
          <p:cNvPr id="11" name="Table 10"/>
          <p:cNvGraphicFramePr>
            <a:graphicFrameLocks noGrp="1"/>
          </p:cNvGraphicFramePr>
          <p:nvPr>
            <p:extLst>
              <p:ext uri="{D42A27DB-BD31-4B8C-83A1-F6EECF244321}">
                <p14:modId xmlns:p14="http://schemas.microsoft.com/office/powerpoint/2010/main" val="3095993144"/>
              </p:ext>
            </p:extLst>
          </p:nvPr>
        </p:nvGraphicFramePr>
        <p:xfrm>
          <a:off x="365939" y="1258450"/>
          <a:ext cx="3111689" cy="2823707"/>
        </p:xfrm>
        <a:graphic>
          <a:graphicData uri="http://schemas.openxmlformats.org/drawingml/2006/table">
            <a:tbl>
              <a:tblPr firstRow="1" bandRow="1">
                <a:tableStyleId>{5C22544A-7EE6-4342-B048-85BDC9FD1C3A}</a:tableStyleId>
              </a:tblPr>
              <a:tblGrid>
                <a:gridCol w="3111689">
                  <a:extLst>
                    <a:ext uri="{9D8B030D-6E8A-4147-A177-3AD203B41FA5}">
                      <a16:colId xmlns="" xmlns:a16="http://schemas.microsoft.com/office/drawing/2014/main" val="20000"/>
                    </a:ext>
                  </a:extLst>
                </a:gridCol>
              </a:tblGrid>
              <a:tr h="543055">
                <a:tc>
                  <a:txBody>
                    <a:bodyPr/>
                    <a:lstStyle/>
                    <a:p>
                      <a:pPr algn="ctr"/>
                      <a:r>
                        <a:rPr lang="en-US" sz="2800" b="1" dirty="0" smtClean="0">
                          <a:solidFill>
                            <a:schemeClr val="tx1"/>
                          </a:solidFill>
                        </a:rPr>
                        <a:t>Then…</a:t>
                      </a:r>
                      <a:endParaRPr lang="en-CA" sz="28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140326">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140326">
                <a:tc>
                  <a:txBody>
                    <a:bodyPr/>
                    <a:lstStyle/>
                    <a:p>
                      <a:pPr marL="285750" indent="-285750">
                        <a:buFont typeface="Arial" panose="020B0604020202020204" pitchFamily="34" charset="0"/>
                        <a:buChar char="•"/>
                      </a:pPr>
                      <a:r>
                        <a:rPr lang="en-US" sz="1400" baseline="0" dirty="0" smtClean="0"/>
                        <a:t>Queries</a:t>
                      </a:r>
                    </a:p>
                    <a:p>
                      <a:pPr marL="285750" indent="-285750">
                        <a:buFont typeface="Arial" panose="020B0604020202020204" pitchFamily="34" charset="0"/>
                        <a:buChar char="•"/>
                      </a:pPr>
                      <a:r>
                        <a:rPr lang="en-US" sz="1400" baseline="0" dirty="0" smtClean="0"/>
                        <a:t>Data mining</a:t>
                      </a:r>
                    </a:p>
                    <a:p>
                      <a:pPr marL="285750" indent="-285750">
                        <a:buFont typeface="Arial" panose="020B0604020202020204" pitchFamily="34" charset="0"/>
                        <a:buChar char="•"/>
                      </a:pPr>
                      <a:r>
                        <a:rPr lang="en-US" sz="1400" baseline="0" dirty="0" smtClean="0"/>
                        <a:t>List building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076794132"/>
              </p:ext>
            </p:extLst>
          </p:nvPr>
        </p:nvGraphicFramePr>
        <p:xfrm>
          <a:off x="5693643" y="1231154"/>
          <a:ext cx="3111689" cy="2876947"/>
        </p:xfrm>
        <a:graphic>
          <a:graphicData uri="http://schemas.openxmlformats.org/drawingml/2006/table">
            <a:tbl>
              <a:tblPr firstRow="1" bandRow="1">
                <a:tableStyleId>{5C22544A-7EE6-4342-B048-85BDC9FD1C3A}</a:tableStyleId>
              </a:tblPr>
              <a:tblGrid>
                <a:gridCol w="3111689">
                  <a:extLst>
                    <a:ext uri="{9D8B030D-6E8A-4147-A177-3AD203B41FA5}">
                      <a16:colId xmlns="" xmlns:a16="http://schemas.microsoft.com/office/drawing/2014/main" val="20000"/>
                    </a:ext>
                  </a:extLst>
                </a:gridCol>
              </a:tblGrid>
              <a:tr h="49132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smtClean="0">
                          <a:solidFill>
                            <a:schemeClr val="tx1"/>
                          </a:solidFill>
                        </a:rPr>
                        <a:t>Now…</a:t>
                      </a:r>
                      <a:endParaRPr lang="en-CA" sz="2800" b="1" dirty="0" smtClean="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150003">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208784">
                <a:tc>
                  <a:txBody>
                    <a:bodyPr/>
                    <a:lstStyle/>
                    <a:p>
                      <a:pPr marL="285750" indent="-285750" algn="l" defTabSz="457200" rtl="0" eaLnBrk="1" latinLnBrk="0" hangingPunct="1">
                        <a:buFont typeface="Arial" panose="020B0604020202020204" pitchFamily="34" charset="0"/>
                        <a:buChar char="•"/>
                      </a:pPr>
                      <a:r>
                        <a:rPr lang="en-US" sz="1400" kern="1200" baseline="0" dirty="0" smtClean="0">
                          <a:solidFill>
                            <a:schemeClr val="dk1"/>
                          </a:solidFill>
                          <a:latin typeface="+mn-lt"/>
                          <a:ea typeface="+mn-ea"/>
                          <a:cs typeface="+mn-cs"/>
                        </a:rPr>
                        <a:t>Reports</a:t>
                      </a:r>
                    </a:p>
                    <a:p>
                      <a:pPr marL="285750" indent="-285750" algn="l" defTabSz="457200" rtl="0" eaLnBrk="1" latinLnBrk="0" hangingPunct="1">
                        <a:buFont typeface="Arial" panose="020B0604020202020204" pitchFamily="34" charset="0"/>
                        <a:buChar char="•"/>
                      </a:pPr>
                      <a:r>
                        <a:rPr lang="en-US" sz="1400" kern="1200" baseline="0" dirty="0" smtClean="0">
                          <a:solidFill>
                            <a:schemeClr val="dk1"/>
                          </a:solidFill>
                          <a:latin typeface="+mn-lt"/>
                          <a:ea typeface="+mn-ea"/>
                          <a:cs typeface="+mn-cs"/>
                        </a:rPr>
                        <a:t>Data visualization (Power BI)</a:t>
                      </a:r>
                    </a:p>
                    <a:p>
                      <a:pPr marL="285750" indent="-285750" algn="l" defTabSz="457200" rtl="0" eaLnBrk="1" latinLnBrk="0" hangingPunct="1">
                        <a:buFont typeface="Arial" panose="020B0604020202020204" pitchFamily="34" charset="0"/>
                        <a:buChar char="•"/>
                      </a:pPr>
                      <a:r>
                        <a:rPr lang="en-US" sz="1400" kern="1200" baseline="0" dirty="0" smtClean="0">
                          <a:solidFill>
                            <a:schemeClr val="dk1"/>
                          </a:solidFill>
                          <a:latin typeface="+mn-lt"/>
                          <a:ea typeface="+mn-ea"/>
                          <a:cs typeface="+mn-cs"/>
                        </a:rPr>
                        <a:t>Data warehouse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pic>
        <p:nvPicPr>
          <p:cNvPr id="4116" name="Picture 20" descr="Computer Icons &amp; Symbols"/>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9887" y="1767540"/>
            <a:ext cx="1054454" cy="10544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2050" name="Picture 2" descr="Thin line upload download icon Royalty Free Vector Image"/>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t="26688" b="33523"/>
          <a:stretch/>
        </p:blipFill>
        <p:spPr bwMode="auto">
          <a:xfrm>
            <a:off x="869985" y="1842794"/>
            <a:ext cx="2103596" cy="9039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flipH="1">
            <a:off x="2638657" y="993582"/>
            <a:ext cx="3909067" cy="3256064"/>
          </a:xfrm>
          <a:prstGeom prst="rect">
            <a:avLst/>
          </a:prstGeom>
          <a:blipFill dpi="0" rotWithShape="1">
            <a:blip r:embed="rId6">
              <a:alphaModFix amt="15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51564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4537" y="1025912"/>
            <a:ext cx="1014761" cy="367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6" name="Picture 5"/>
          <p:cNvPicPr>
            <a:picLocks noChangeAspect="1"/>
          </p:cNvPicPr>
          <p:nvPr/>
        </p:nvPicPr>
        <p:blipFill>
          <a:blip r:embed="rId4"/>
          <a:stretch>
            <a:fillRect/>
          </a:stretch>
        </p:blipFill>
        <p:spPr>
          <a:xfrm>
            <a:off x="171773" y="258390"/>
            <a:ext cx="8798055" cy="3867541"/>
          </a:xfrm>
          <a:prstGeom prst="rect">
            <a:avLst/>
          </a:prstGeom>
        </p:spPr>
      </p:pic>
    </p:spTree>
    <p:extLst>
      <p:ext uri="{BB962C8B-B14F-4D97-AF65-F5344CB8AC3E}">
        <p14:creationId xmlns:p14="http://schemas.microsoft.com/office/powerpoint/2010/main" val="3412545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4537" y="1025912"/>
            <a:ext cx="1014761" cy="367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7" name="Picture 6"/>
          <p:cNvPicPr>
            <a:picLocks noChangeAspect="1"/>
          </p:cNvPicPr>
          <p:nvPr/>
        </p:nvPicPr>
        <p:blipFill>
          <a:blip r:embed="rId4"/>
          <a:stretch>
            <a:fillRect/>
          </a:stretch>
        </p:blipFill>
        <p:spPr>
          <a:xfrm>
            <a:off x="1581527" y="72570"/>
            <a:ext cx="6376575" cy="4145826"/>
          </a:xfrm>
          <a:prstGeom prst="rect">
            <a:avLst/>
          </a:prstGeom>
        </p:spPr>
      </p:pic>
    </p:spTree>
    <p:extLst>
      <p:ext uri="{BB962C8B-B14F-4D97-AF65-F5344CB8AC3E}">
        <p14:creationId xmlns:p14="http://schemas.microsoft.com/office/powerpoint/2010/main" val="825118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4537" y="1025912"/>
            <a:ext cx="1014761" cy="367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3" name="Picture 2"/>
          <p:cNvPicPr>
            <a:picLocks noChangeAspect="1"/>
          </p:cNvPicPr>
          <p:nvPr/>
        </p:nvPicPr>
        <p:blipFill rotWithShape="1">
          <a:blip r:embed="rId4"/>
          <a:srcRect b="36007"/>
          <a:stretch/>
        </p:blipFill>
        <p:spPr>
          <a:xfrm>
            <a:off x="1420571" y="265528"/>
            <a:ext cx="6180379" cy="3974463"/>
          </a:xfrm>
          <a:prstGeom prst="rect">
            <a:avLst/>
          </a:prstGeom>
        </p:spPr>
      </p:pic>
    </p:spTree>
    <p:extLst>
      <p:ext uri="{BB962C8B-B14F-4D97-AF65-F5344CB8AC3E}">
        <p14:creationId xmlns:p14="http://schemas.microsoft.com/office/powerpoint/2010/main" val="3421752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4537" y="1025912"/>
            <a:ext cx="1014761" cy="367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6" name="Picture 5"/>
          <p:cNvPicPr>
            <a:picLocks noChangeAspect="1"/>
          </p:cNvPicPr>
          <p:nvPr/>
        </p:nvPicPr>
        <p:blipFill rotWithShape="1">
          <a:blip r:embed="rId4"/>
          <a:srcRect t="64287"/>
          <a:stretch/>
        </p:blipFill>
        <p:spPr>
          <a:xfrm>
            <a:off x="372821" y="749686"/>
            <a:ext cx="8208738" cy="2946013"/>
          </a:xfrm>
          <a:prstGeom prst="rect">
            <a:avLst/>
          </a:prstGeom>
        </p:spPr>
      </p:pic>
    </p:spTree>
    <p:extLst>
      <p:ext uri="{BB962C8B-B14F-4D97-AF65-F5344CB8AC3E}">
        <p14:creationId xmlns:p14="http://schemas.microsoft.com/office/powerpoint/2010/main" val="943042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&amp; Data: Lessons Learned</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01192286"/>
              </p:ext>
            </p:extLst>
          </p:nvPr>
        </p:nvGraphicFramePr>
        <p:xfrm>
          <a:off x="-2" y="1261681"/>
          <a:ext cx="9144004" cy="2897659"/>
        </p:xfrm>
        <a:graphic>
          <a:graphicData uri="http://schemas.openxmlformats.org/drawingml/2006/table">
            <a:tbl>
              <a:tblPr firstRow="1" bandRow="1">
                <a:tableStyleId>{5C22544A-7EE6-4342-B048-85BDC9FD1C3A}</a:tableStyleId>
              </a:tblPr>
              <a:tblGrid>
                <a:gridCol w="2286001">
                  <a:extLst>
                    <a:ext uri="{9D8B030D-6E8A-4147-A177-3AD203B41FA5}">
                      <a16:colId xmlns="" xmlns:a16="http://schemas.microsoft.com/office/drawing/2014/main" val="20000"/>
                    </a:ext>
                  </a:extLst>
                </a:gridCol>
                <a:gridCol w="2286001">
                  <a:extLst>
                    <a:ext uri="{9D8B030D-6E8A-4147-A177-3AD203B41FA5}">
                      <a16:colId xmlns="" xmlns:a16="http://schemas.microsoft.com/office/drawing/2014/main" val="20001"/>
                    </a:ext>
                  </a:extLst>
                </a:gridCol>
                <a:gridCol w="2286001">
                  <a:extLst>
                    <a:ext uri="{9D8B030D-6E8A-4147-A177-3AD203B41FA5}">
                      <a16:colId xmlns="" xmlns:a16="http://schemas.microsoft.com/office/drawing/2014/main" val="20002"/>
                    </a:ext>
                  </a:extLst>
                </a:gridCol>
                <a:gridCol w="2286001">
                  <a:extLst>
                    <a:ext uri="{9D8B030D-6E8A-4147-A177-3AD203B41FA5}">
                      <a16:colId xmlns="" xmlns:a16="http://schemas.microsoft.com/office/drawing/2014/main" val="20003"/>
                    </a:ext>
                  </a:extLst>
                </a:gridCol>
              </a:tblGrid>
              <a:tr h="1983259">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902583">
                <a:tc>
                  <a:txBody>
                    <a:bodyPr/>
                    <a:lstStyle/>
                    <a:p>
                      <a:pPr algn="ctr"/>
                      <a:r>
                        <a:rPr lang="en-US" dirty="0" smtClean="0"/>
                        <a:t>Collaboration</a:t>
                      </a:r>
                      <a:r>
                        <a:rPr lang="en-US" baseline="0" dirty="0" smtClean="0"/>
                        <a:t> supports data driven decisions</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t>Data literacy</a:t>
                      </a:r>
                      <a:r>
                        <a:rPr lang="en-US" baseline="0" dirty="0" smtClean="0"/>
                        <a:t> and data quality is key to success</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t>User engagement is crucial for</a:t>
                      </a:r>
                      <a:r>
                        <a:rPr lang="en-US" baseline="0" dirty="0" smtClean="0"/>
                        <a:t> report design and adoption</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t>Understand and adapt</a:t>
                      </a:r>
                      <a:r>
                        <a:rPr lang="en-US" sz="1800" baseline="0" dirty="0" smtClean="0"/>
                        <a:t> to stakeholder needs</a:t>
                      </a:r>
                      <a:endParaRPr lang="en-CA"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8" name="Picture 4" descr="Collaboration - Free people icons"/>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7258" y="1689740"/>
            <a:ext cx="1267224" cy="12672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est Practices Icon Red PNG Image | Transparent PNG Free Download on SeekPNG"/>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16879" r="16895"/>
          <a:stretch/>
        </p:blipFill>
        <p:spPr bwMode="auto">
          <a:xfrm>
            <a:off x="2660140" y="1539612"/>
            <a:ext cx="1409291" cy="15674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raphic design - Free computer icons"/>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55089" y="1689740"/>
            <a:ext cx="1363836" cy="13638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re Icon | IconBros"/>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4583" y="1501453"/>
            <a:ext cx="1455511" cy="1455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352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Fundraising Journey</a:t>
            </a:r>
            <a:endParaRPr lang="en-US" dirty="0"/>
          </a:p>
        </p:txBody>
      </p:sp>
      <p:sp>
        <p:nvSpPr>
          <p:cNvPr id="6" name="Text Placeholder 5"/>
          <p:cNvSpPr>
            <a:spLocks noGrp="1"/>
          </p:cNvSpPr>
          <p:nvPr>
            <p:ph type="body" sz="quarter" idx="13"/>
          </p:nvPr>
        </p:nvSpPr>
        <p:spPr/>
        <p:txBody>
          <a:bodyPr/>
          <a:lstStyle/>
          <a:p>
            <a:r>
              <a:rPr lang="en-US" dirty="0" smtClean="0"/>
              <a:t>Leveraging data and technology for results</a:t>
            </a:r>
            <a:endParaRPr lang="en-CA" dirty="0"/>
          </a:p>
        </p:txBody>
      </p:sp>
      <p:graphicFrame>
        <p:nvGraphicFramePr>
          <p:cNvPr id="11" name="Table 10"/>
          <p:cNvGraphicFramePr>
            <a:graphicFrameLocks noGrp="1"/>
          </p:cNvGraphicFramePr>
          <p:nvPr>
            <p:extLst>
              <p:ext uri="{D42A27DB-BD31-4B8C-83A1-F6EECF244321}">
                <p14:modId xmlns:p14="http://schemas.microsoft.com/office/powerpoint/2010/main" val="696652783"/>
              </p:ext>
            </p:extLst>
          </p:nvPr>
        </p:nvGraphicFramePr>
        <p:xfrm>
          <a:off x="365939" y="1258450"/>
          <a:ext cx="3111689" cy="2823707"/>
        </p:xfrm>
        <a:graphic>
          <a:graphicData uri="http://schemas.openxmlformats.org/drawingml/2006/table">
            <a:tbl>
              <a:tblPr firstRow="1" bandRow="1">
                <a:tableStyleId>{5C22544A-7EE6-4342-B048-85BDC9FD1C3A}</a:tableStyleId>
              </a:tblPr>
              <a:tblGrid>
                <a:gridCol w="3111689">
                  <a:extLst>
                    <a:ext uri="{9D8B030D-6E8A-4147-A177-3AD203B41FA5}">
                      <a16:colId xmlns="" xmlns:a16="http://schemas.microsoft.com/office/drawing/2014/main" val="20000"/>
                    </a:ext>
                  </a:extLst>
                </a:gridCol>
              </a:tblGrid>
              <a:tr h="543055">
                <a:tc>
                  <a:txBody>
                    <a:bodyPr/>
                    <a:lstStyle/>
                    <a:p>
                      <a:pPr algn="ctr"/>
                      <a:r>
                        <a:rPr lang="en-US" sz="2800" b="1" dirty="0" smtClean="0">
                          <a:solidFill>
                            <a:schemeClr val="tx1"/>
                          </a:solidFill>
                        </a:rPr>
                        <a:t>Then…</a:t>
                      </a:r>
                      <a:endParaRPr lang="en-CA" sz="28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140326">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140326">
                <a:tc>
                  <a:txBody>
                    <a:bodyPr/>
                    <a:lstStyle/>
                    <a:p>
                      <a:pPr marL="285750" indent="-285750">
                        <a:buFont typeface="Arial" panose="020B0604020202020204" pitchFamily="34" charset="0"/>
                        <a:buChar char="•"/>
                      </a:pPr>
                      <a:r>
                        <a:rPr lang="en-US" sz="1400" baseline="0" dirty="0" smtClean="0"/>
                        <a:t>Manual and time consuming query pulls</a:t>
                      </a:r>
                    </a:p>
                    <a:p>
                      <a:pPr marL="285750" indent="-285750">
                        <a:buFont typeface="Arial" panose="020B0604020202020204" pitchFamily="34" charset="0"/>
                        <a:buChar char="•"/>
                      </a:pPr>
                      <a:r>
                        <a:rPr lang="en-US" sz="1400" baseline="0" dirty="0" smtClean="0"/>
                        <a:t>Tracking in spreadsheets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465153608"/>
              </p:ext>
            </p:extLst>
          </p:nvPr>
        </p:nvGraphicFramePr>
        <p:xfrm>
          <a:off x="5693643" y="1231154"/>
          <a:ext cx="3111689" cy="2876947"/>
        </p:xfrm>
        <a:graphic>
          <a:graphicData uri="http://schemas.openxmlformats.org/drawingml/2006/table">
            <a:tbl>
              <a:tblPr firstRow="1" bandRow="1">
                <a:tableStyleId>{5C22544A-7EE6-4342-B048-85BDC9FD1C3A}</a:tableStyleId>
              </a:tblPr>
              <a:tblGrid>
                <a:gridCol w="3111689">
                  <a:extLst>
                    <a:ext uri="{9D8B030D-6E8A-4147-A177-3AD203B41FA5}">
                      <a16:colId xmlns="" xmlns:a16="http://schemas.microsoft.com/office/drawing/2014/main" val="20000"/>
                    </a:ext>
                  </a:extLst>
                </a:gridCol>
              </a:tblGrid>
              <a:tr h="49132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smtClean="0">
                          <a:solidFill>
                            <a:schemeClr val="tx1"/>
                          </a:solidFill>
                        </a:rPr>
                        <a:t>Now…</a:t>
                      </a:r>
                      <a:endParaRPr lang="en-CA" sz="2800" b="1" dirty="0" smtClean="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150003">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208784">
                <a:tc>
                  <a:txBody>
                    <a:bodyPr/>
                    <a:lstStyle/>
                    <a:p>
                      <a:pPr marL="285750" indent="-285750" algn="l" defTabSz="457200" rtl="0" eaLnBrk="1" latinLnBrk="0" hangingPunct="1">
                        <a:buFont typeface="Arial" panose="020B0604020202020204" pitchFamily="34" charset="0"/>
                        <a:buChar char="•"/>
                      </a:pPr>
                      <a:r>
                        <a:rPr lang="en-US" sz="1400" kern="1200" baseline="0" dirty="0" smtClean="0">
                          <a:solidFill>
                            <a:schemeClr val="dk1"/>
                          </a:solidFill>
                          <a:latin typeface="+mn-lt"/>
                          <a:ea typeface="+mn-ea"/>
                          <a:cs typeface="+mn-cs"/>
                        </a:rPr>
                        <a:t>Turning to data and technology to support business decisions and moving the pipeline through the solicitation cycle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pic>
        <p:nvPicPr>
          <p:cNvPr id="4110" name="Picture 14" descr="Hand holding up a clock - Free gestures icons"/>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6253" y="1869896"/>
            <a:ext cx="1071059" cy="1071059"/>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Computer Icons &amp; Symbols"/>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9887" y="1767540"/>
            <a:ext cx="1054454" cy="10544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sp>
        <p:nvSpPr>
          <p:cNvPr id="10" name="Rectangle 9"/>
          <p:cNvSpPr/>
          <p:nvPr/>
        </p:nvSpPr>
        <p:spPr>
          <a:xfrm flipH="1">
            <a:off x="2638657" y="993582"/>
            <a:ext cx="3909067" cy="3256064"/>
          </a:xfrm>
          <a:prstGeom prst="rect">
            <a:avLst/>
          </a:prstGeom>
          <a:blipFill dpi="0" rotWithShape="1">
            <a:blip r:embed="rId6">
              <a:alphaModFix amt="15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21136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4537" y="1025912"/>
            <a:ext cx="1014761" cy="367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404800"/>
              </p:ext>
            </p:extLst>
          </p:nvPr>
        </p:nvGraphicFramePr>
        <p:xfrm>
          <a:off x="372821" y="426077"/>
          <a:ext cx="8401111" cy="3803949"/>
        </p:xfrm>
        <a:graphic>
          <a:graphicData uri="http://schemas.openxmlformats.org/drawingml/2006/table">
            <a:tbl>
              <a:tblPr/>
              <a:tblGrid>
                <a:gridCol w="713975"/>
                <a:gridCol w="880568"/>
                <a:gridCol w="642578"/>
                <a:gridCol w="452185"/>
                <a:gridCol w="606879"/>
                <a:gridCol w="618779"/>
                <a:gridCol w="571179"/>
                <a:gridCol w="559281"/>
                <a:gridCol w="868670"/>
                <a:gridCol w="761575"/>
                <a:gridCol w="618779"/>
                <a:gridCol w="654478"/>
                <a:gridCol w="452185"/>
              </a:tblGrid>
              <a:tr h="724561">
                <a:tc>
                  <a:txBody>
                    <a:bodyPr/>
                    <a:lstStyle/>
                    <a:p>
                      <a:pPr algn="ctr" rtl="0" fontAlgn="ctr"/>
                      <a:r>
                        <a:rPr lang="en-CA" sz="800" b="1" i="0" u="none" strike="noStrike" dirty="0">
                          <a:solidFill>
                            <a:srgbClr val="000000"/>
                          </a:solidFill>
                          <a:effectLst/>
                          <a:latin typeface="Arial" panose="020B0604020202020204" pitchFamily="34" charset="0"/>
                        </a:rPr>
                        <a:t> Relationship Manager</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ctr"/>
                      <a:r>
                        <a:rPr lang="en-CA" sz="800" b="1" i="0" u="none" strike="noStrike" dirty="0">
                          <a:solidFill>
                            <a:srgbClr val="000000"/>
                          </a:solidFill>
                          <a:effectLst/>
                          <a:latin typeface="Arial" panose="020B0604020202020204" pitchFamily="34" charset="0"/>
                        </a:rPr>
                        <a:t>Prospect Segment</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ctr"/>
                      <a:r>
                        <a:rPr lang="en-CA" sz="800" b="1" i="0" u="none" strike="noStrike">
                          <a:solidFill>
                            <a:srgbClr val="000000"/>
                          </a:solidFill>
                          <a:effectLst/>
                          <a:latin typeface="Arial" panose="020B0604020202020204" pitchFamily="34" charset="0"/>
                        </a:rPr>
                        <a:t>Constituent ID</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ctr"/>
                      <a:r>
                        <a:rPr lang="en-CA" sz="800" b="1" i="0" u="none" strike="noStrike">
                          <a:solidFill>
                            <a:srgbClr val="000000"/>
                          </a:solidFill>
                          <a:effectLst/>
                          <a:latin typeface="Arial" panose="020B0604020202020204" pitchFamily="34" charset="0"/>
                        </a:rPr>
                        <a:t>Full Name</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ctr"/>
                      <a:r>
                        <a:rPr lang="en-CA" sz="800" b="1" i="0" u="none" strike="noStrike">
                          <a:solidFill>
                            <a:srgbClr val="000000"/>
                          </a:solidFill>
                          <a:effectLst/>
                          <a:latin typeface="Arial" panose="020B0604020202020204" pitchFamily="34" charset="0"/>
                        </a:rPr>
                        <a:t>Amount Asked</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ctr" rtl="0" fontAlgn="ctr"/>
                      <a:r>
                        <a:rPr lang="en-CA" sz="800" b="1" i="0" u="none" strike="noStrike">
                          <a:solidFill>
                            <a:srgbClr val="000000"/>
                          </a:solidFill>
                          <a:effectLst/>
                          <a:latin typeface="Arial" panose="020B0604020202020204" pitchFamily="34" charset="0"/>
                        </a:rPr>
                        <a:t>Date Asked</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ctr" rtl="0" fontAlgn="ctr"/>
                      <a:r>
                        <a:rPr lang="en-CA" sz="800" b="1" i="0" u="none" strike="noStrike" dirty="0">
                          <a:solidFill>
                            <a:srgbClr val="000000"/>
                          </a:solidFill>
                          <a:effectLst/>
                          <a:latin typeface="Arial" panose="020B0604020202020204" pitchFamily="34" charset="0"/>
                        </a:rPr>
                        <a:t>Amount Expected</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ctr" rtl="0" fontAlgn="ctr"/>
                      <a:r>
                        <a:rPr lang="en-CA" sz="800" b="1" i="0" u="none" strike="noStrike">
                          <a:solidFill>
                            <a:srgbClr val="000000"/>
                          </a:solidFill>
                          <a:effectLst/>
                          <a:latin typeface="Arial" panose="020B0604020202020204" pitchFamily="34" charset="0"/>
                        </a:rPr>
                        <a:t>Likelihood</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ctr" rtl="0" fontAlgn="ctr"/>
                      <a:r>
                        <a:rPr lang="en-CA" sz="800" b="1" i="0" u="none" strike="noStrike">
                          <a:solidFill>
                            <a:srgbClr val="000000"/>
                          </a:solidFill>
                          <a:effectLst/>
                          <a:latin typeface="Arial" panose="020B0604020202020204" pitchFamily="34" charset="0"/>
                        </a:rPr>
                        <a:t>Funding Area</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ctr" rtl="0" fontAlgn="ctr"/>
                      <a:r>
                        <a:rPr lang="en-CA" sz="800" b="1" i="0" u="none" strike="noStrike">
                          <a:solidFill>
                            <a:srgbClr val="000000"/>
                          </a:solidFill>
                          <a:effectLst/>
                          <a:latin typeface="Arial" panose="020B0604020202020204" pitchFamily="34" charset="0"/>
                        </a:rPr>
                        <a:t>Days Since Discovery Assignment</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ctr" rtl="0" fontAlgn="ctr"/>
                      <a:r>
                        <a:rPr lang="en-CA" sz="800" b="1" i="0" u="none" strike="noStrike">
                          <a:solidFill>
                            <a:srgbClr val="000000"/>
                          </a:solidFill>
                          <a:effectLst/>
                          <a:latin typeface="Arial" panose="020B0604020202020204" pitchFamily="34" charset="0"/>
                        </a:rPr>
                        <a:t>Days In Cultivation</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ctr" rtl="0" fontAlgn="ctr"/>
                      <a:r>
                        <a:rPr lang="en-CA" sz="800" b="1" i="0" u="none" strike="noStrike">
                          <a:solidFill>
                            <a:srgbClr val="000000"/>
                          </a:solidFill>
                          <a:effectLst/>
                          <a:latin typeface="Arial" panose="020B0604020202020204" pitchFamily="34" charset="0"/>
                        </a:rPr>
                        <a:t>Days In Solicitation</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ctr" rtl="0" fontAlgn="ctr"/>
                      <a:r>
                        <a:rPr lang="en-US" sz="800" b="1" i="0" u="none" strike="noStrike">
                          <a:solidFill>
                            <a:srgbClr val="000000"/>
                          </a:solidFill>
                          <a:effectLst/>
                          <a:latin typeface="Arial" panose="020B0604020202020204" pitchFamily="34" charset="0"/>
                        </a:rPr>
                        <a:t>Days Since Last MG Action</a:t>
                      </a:r>
                    </a:p>
                  </a:txBody>
                  <a:tcPr marL="6465" marR="6465" marT="6465"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318807">
                <a:tc>
                  <a:txBody>
                    <a:bodyPr/>
                    <a:lstStyle/>
                    <a:p>
                      <a:pPr algn="l" rtl="0" fontAlgn="t"/>
                      <a:r>
                        <a:rPr lang="en-CA" sz="800" b="0" i="0" u="none" strike="noStrike">
                          <a:solidFill>
                            <a:srgbClr val="000000"/>
                          </a:solidFill>
                          <a:effectLst/>
                          <a:latin typeface="Segoe UI" panose="020B0502040204020203" pitchFamily="34" charset="0"/>
                        </a:rPr>
                        <a:t>Hutchison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Active Prospect</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1756789</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a:noFill/>
                    </a:lnB>
                  </a:tcPr>
                </a:tc>
                <a:tc>
                  <a:txBody>
                    <a:bodyPr/>
                    <a:lstStyle/>
                    <a:p>
                      <a:pPr algn="l" rtl="0" fontAlgn="t"/>
                      <a:r>
                        <a:rPr lang="en-CA" sz="800" b="0" i="0" u="none" strike="noStrike">
                          <a:solidFill>
                            <a:srgbClr val="000000"/>
                          </a:solidFill>
                          <a:effectLst/>
                          <a:latin typeface="Segoe UI" panose="020B0502040204020203" pitchFamily="34" charset="0"/>
                        </a:rPr>
                        <a:t>$500,000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2023-10-01</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$250,000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50%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Burn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r" rtl="0" fontAlgn="t"/>
                      <a:r>
                        <a:rPr lang="en-CA" sz="800" b="0" i="0" u="none" strike="noStrike">
                          <a:solidFill>
                            <a:srgbClr val="000000"/>
                          </a:solidFill>
                          <a:effectLst/>
                          <a:latin typeface="Segoe UI" panose="020B0502040204020203" pitchFamily="34" charset="0"/>
                        </a:rPr>
                        <a:t>16</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318807">
                <a:tc>
                  <a:txBody>
                    <a:bodyPr/>
                    <a:lstStyle/>
                    <a:p>
                      <a:pPr algn="l" rtl="0" fontAlgn="t"/>
                      <a:r>
                        <a:rPr lang="en-CA" sz="800" b="0" i="0" u="none" strike="noStrike">
                          <a:solidFill>
                            <a:srgbClr val="000000"/>
                          </a:solidFill>
                          <a:effectLst/>
                          <a:latin typeface="Segoe UI" panose="020B0502040204020203" pitchFamily="34" charset="0"/>
                        </a:rPr>
                        <a:t>Hutchison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Active Prospect</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dirty="0">
                          <a:solidFill>
                            <a:srgbClr val="000000"/>
                          </a:solidFill>
                          <a:effectLst/>
                          <a:latin typeface="Segoe UI" panose="020B0502040204020203" pitchFamily="34" charset="0"/>
                        </a:rPr>
                        <a:t>2053581</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a:noFill/>
                    </a:lnB>
                  </a:tcPr>
                </a:tc>
                <a:tc>
                  <a:txBody>
                    <a:bodyPr/>
                    <a:lstStyle/>
                    <a:p>
                      <a:pPr algn="l" rtl="0" fontAlgn="t"/>
                      <a:r>
                        <a:rPr lang="en-CA" sz="800" b="0" i="0" u="none" strike="noStrike">
                          <a:solidFill>
                            <a:srgbClr val="000000"/>
                          </a:solidFill>
                          <a:effectLst/>
                          <a:latin typeface="Segoe UI" panose="020B0502040204020203" pitchFamily="34" charset="0"/>
                        </a:rPr>
                        <a:t>$250,000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2022-04-14</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$100,000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50%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Brain - GHBSC Building Match</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r" rtl="0" fontAlgn="t"/>
                      <a:r>
                        <a:rPr lang="en-CA" sz="800" b="0" i="0" u="none" strike="noStrike">
                          <a:solidFill>
                            <a:srgbClr val="000000"/>
                          </a:solidFill>
                          <a:effectLst/>
                          <a:latin typeface="Segoe UI" panose="020B0502040204020203" pitchFamily="34" charset="0"/>
                        </a:rPr>
                        <a:t>75</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r" rtl="0" fontAlgn="t"/>
                      <a:r>
                        <a:rPr lang="en-CA" sz="800" b="0" i="0" u="none" strike="noStrike">
                          <a:solidFill>
                            <a:srgbClr val="000000"/>
                          </a:solidFill>
                          <a:effectLst/>
                          <a:latin typeface="Segoe UI" panose="020B0502040204020203" pitchFamily="34" charset="0"/>
                        </a:rPr>
                        <a:t>167</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r" rtl="0" fontAlgn="t"/>
                      <a:r>
                        <a:rPr lang="en-CA" sz="800" b="0" i="0" u="none" strike="noStrike">
                          <a:solidFill>
                            <a:srgbClr val="000000"/>
                          </a:solidFill>
                          <a:effectLst/>
                          <a:latin typeface="Segoe UI" panose="020B0502040204020203" pitchFamily="34" charset="0"/>
                        </a:rPr>
                        <a:t>40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318807">
                <a:tc>
                  <a:txBody>
                    <a:bodyPr/>
                    <a:lstStyle/>
                    <a:p>
                      <a:pPr algn="l" rtl="0" fontAlgn="t"/>
                      <a:r>
                        <a:rPr lang="en-CA" sz="800" b="0" i="0" u="none" strike="noStrike">
                          <a:solidFill>
                            <a:srgbClr val="000000"/>
                          </a:solidFill>
                          <a:effectLst/>
                          <a:latin typeface="Segoe UI" panose="020B0502040204020203" pitchFamily="34" charset="0"/>
                        </a:rPr>
                        <a:t>Hutchison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Active Prospect</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84625</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a:noFill/>
                    </a:lnB>
                  </a:tcPr>
                </a:tc>
                <a:tc>
                  <a:txBody>
                    <a:bodyPr/>
                    <a:lstStyle/>
                    <a:p>
                      <a:pPr algn="l" rtl="0" fontAlgn="t"/>
                      <a:r>
                        <a:rPr lang="en-CA" sz="800" b="0" i="0" u="none" strike="noStrike">
                          <a:solidFill>
                            <a:srgbClr val="000000"/>
                          </a:solidFill>
                          <a:effectLst/>
                          <a:latin typeface="Segoe UI" panose="020B0502040204020203" pitchFamily="34" charset="0"/>
                        </a:rPr>
                        <a:t>$200,000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2022-06-23</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$200,000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75%</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Burn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r" rtl="0" fontAlgn="t"/>
                      <a:r>
                        <a:rPr lang="en-CA" sz="800" b="0" i="0" u="none" strike="noStrike">
                          <a:solidFill>
                            <a:srgbClr val="000000"/>
                          </a:solidFill>
                          <a:effectLst/>
                          <a:latin typeface="Segoe UI" panose="020B0502040204020203" pitchFamily="34" charset="0"/>
                        </a:rPr>
                        <a:t>90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r" rtl="0" fontAlgn="t"/>
                      <a:r>
                        <a:rPr lang="en-CA" sz="800" b="0" i="0" u="none" strike="noStrike">
                          <a:solidFill>
                            <a:srgbClr val="000000"/>
                          </a:solidFill>
                          <a:effectLst/>
                          <a:latin typeface="Segoe UI" panose="020B0502040204020203" pitchFamily="34" charset="0"/>
                        </a:rPr>
                        <a:t>64</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173895">
                <a:tc>
                  <a:txBody>
                    <a:bodyPr/>
                    <a:lstStyle/>
                    <a:p>
                      <a:pPr algn="l" rtl="0" fontAlgn="t"/>
                      <a:r>
                        <a:rPr lang="en-CA" sz="800" b="0" i="0" u="none" strike="noStrike">
                          <a:solidFill>
                            <a:srgbClr val="000000"/>
                          </a:solidFill>
                          <a:effectLst/>
                          <a:latin typeface="Segoe UI" panose="020B0502040204020203" pitchFamily="34" charset="0"/>
                        </a:rPr>
                        <a:t>Hutchison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Active Prospect</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409274</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a:noFill/>
                    </a:lnB>
                  </a:tcPr>
                </a:tc>
                <a:tc>
                  <a:txBody>
                    <a:bodyPr/>
                    <a:lstStyle/>
                    <a:p>
                      <a:pPr algn="l" rtl="0" fontAlgn="t"/>
                      <a:r>
                        <a:rPr lang="en-CA" sz="800" b="0" i="0" u="none" strike="noStrike">
                          <a:solidFill>
                            <a:srgbClr val="000000"/>
                          </a:solidFill>
                          <a:effectLst/>
                          <a:latin typeface="Segoe UI" panose="020B0502040204020203" pitchFamily="34" charset="0"/>
                        </a:rPr>
                        <a:t>$3,850,000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2020-12-09</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$3,850,000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75%</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Capital Projects</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r" rtl="0" fontAlgn="t"/>
                      <a:r>
                        <a:rPr lang="en-CA" sz="800" b="0" i="0" u="none" strike="noStrike">
                          <a:solidFill>
                            <a:srgbClr val="000000"/>
                          </a:solidFill>
                          <a:effectLst/>
                          <a:latin typeface="Segoe UI" panose="020B0502040204020203" pitchFamily="34" charset="0"/>
                        </a:rPr>
                        <a:t>448</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r" rtl="0" fontAlgn="t"/>
                      <a:r>
                        <a:rPr lang="en-CA" sz="800" b="0" i="0" u="none" strike="noStrike">
                          <a:solidFill>
                            <a:srgbClr val="000000"/>
                          </a:solidFill>
                          <a:effectLst/>
                          <a:latin typeface="Segoe UI" panose="020B0502040204020203" pitchFamily="34" charset="0"/>
                        </a:rPr>
                        <a:t>65</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r" rtl="0" fontAlgn="t"/>
                      <a:r>
                        <a:rPr lang="en-CA" sz="800" b="0" i="0" u="none" strike="noStrike">
                          <a:solidFill>
                            <a:srgbClr val="000000"/>
                          </a:solidFill>
                          <a:effectLst/>
                          <a:latin typeface="Segoe UI" panose="020B0502040204020203" pitchFamily="34" charset="0"/>
                        </a:rPr>
                        <a:t>6</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173895">
                <a:tc>
                  <a:txBody>
                    <a:bodyPr/>
                    <a:lstStyle/>
                    <a:p>
                      <a:pPr algn="l" rtl="0" fontAlgn="t"/>
                      <a:r>
                        <a:rPr lang="en-CA" sz="800" b="0" i="0" u="none" strike="noStrike">
                          <a:solidFill>
                            <a:srgbClr val="000000"/>
                          </a:solidFill>
                          <a:effectLst/>
                          <a:latin typeface="Segoe UI" panose="020B0502040204020203" pitchFamily="34" charset="0"/>
                        </a:rPr>
                        <a:t>Hutchison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Active Prospect</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2076330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a:noFill/>
                    </a:lnB>
                  </a:tcPr>
                </a:tc>
                <a:tc>
                  <a:txBody>
                    <a:bodyPr/>
                    <a:lstStyle/>
                    <a:p>
                      <a:pPr algn="l" rtl="0" fontAlgn="t"/>
                      <a:r>
                        <a:rPr lang="en-CA" sz="800" b="0" i="0" u="none" strike="noStrike">
                          <a:solidFill>
                            <a:srgbClr val="000000"/>
                          </a:solidFill>
                          <a:effectLst/>
                          <a:latin typeface="Segoe UI" panose="020B0502040204020203" pitchFamily="34" charset="0"/>
                        </a:rPr>
                        <a:t>$50,000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2023-09-15</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$25,000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50%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Tory Trauma</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r" rtl="0" fontAlgn="t"/>
                      <a:r>
                        <a:rPr lang="en-CA" sz="800" b="0" i="0" u="none" strike="noStrike">
                          <a:solidFill>
                            <a:srgbClr val="000000"/>
                          </a:solidFill>
                          <a:effectLst/>
                          <a:latin typeface="Segoe UI" panose="020B0502040204020203" pitchFamily="34" charset="0"/>
                        </a:rPr>
                        <a:t>14</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173895">
                <a:tc>
                  <a:txBody>
                    <a:bodyPr/>
                    <a:lstStyle/>
                    <a:p>
                      <a:pPr algn="l" rtl="0" fontAlgn="t"/>
                      <a:r>
                        <a:rPr lang="en-CA" sz="800" b="0" i="0" u="none" strike="noStrike">
                          <a:solidFill>
                            <a:srgbClr val="000000"/>
                          </a:solidFill>
                          <a:effectLst/>
                          <a:latin typeface="Segoe UI" panose="020B0502040204020203" pitchFamily="34" charset="0"/>
                        </a:rPr>
                        <a:t>Hutchison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Active Prospect</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580790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a:noFill/>
                    </a:lnB>
                  </a:tcPr>
                </a:tc>
                <a:tc>
                  <a:txBody>
                    <a:bodyPr/>
                    <a:lstStyle/>
                    <a:p>
                      <a:pPr algn="l" rtl="0" fontAlgn="t"/>
                      <a:r>
                        <a:rPr lang="en-CA" sz="800" b="0" i="0" u="none" strike="noStrike">
                          <a:solidFill>
                            <a:srgbClr val="000000"/>
                          </a:solidFill>
                          <a:effectLst/>
                          <a:latin typeface="Segoe UI" panose="020B0502040204020203" pitchFamily="34" charset="0"/>
                        </a:rPr>
                        <a:t>$5,000,000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2022-12-01</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$2,500,000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50%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Tory Trauma</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r" rtl="0" fontAlgn="t"/>
                      <a:r>
                        <a:rPr lang="en-CA" sz="800" b="0" i="0" u="none" strike="noStrike">
                          <a:solidFill>
                            <a:srgbClr val="000000"/>
                          </a:solidFill>
                          <a:effectLst/>
                          <a:latin typeface="Segoe UI" panose="020B0502040204020203" pitchFamily="34" charset="0"/>
                        </a:rPr>
                        <a:t>5</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173895">
                <a:tc>
                  <a:txBody>
                    <a:bodyPr/>
                    <a:lstStyle/>
                    <a:p>
                      <a:pPr algn="l" rtl="0" fontAlgn="t"/>
                      <a:r>
                        <a:rPr lang="en-CA" sz="800" b="0" i="0" u="none" strike="noStrike">
                          <a:solidFill>
                            <a:srgbClr val="000000"/>
                          </a:solidFill>
                          <a:effectLst/>
                          <a:latin typeface="Segoe UI" panose="020B0502040204020203" pitchFamily="34" charset="0"/>
                        </a:rPr>
                        <a:t>Hutchison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Active Prospect</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1057628</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a:noFill/>
                    </a:lnB>
                  </a:tcPr>
                </a:tc>
                <a:tc>
                  <a:txBody>
                    <a:bodyPr/>
                    <a:lstStyle/>
                    <a:p>
                      <a:pPr algn="l" rtl="0" fontAlgn="t"/>
                      <a:r>
                        <a:rPr lang="en-CA" sz="800" b="0" i="0" u="none" strike="noStrike">
                          <a:solidFill>
                            <a:srgbClr val="000000"/>
                          </a:solidFill>
                          <a:effectLst/>
                          <a:latin typeface="Segoe UI" panose="020B0502040204020203" pitchFamily="34" charset="0"/>
                        </a:rPr>
                        <a:t>$150,000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2021-11-17</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$150,000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50%</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Tory Trauma</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r" rtl="0" fontAlgn="t"/>
                      <a:r>
                        <a:rPr lang="en-CA" sz="800" b="0" i="0" u="none" strike="noStrike">
                          <a:solidFill>
                            <a:srgbClr val="000000"/>
                          </a:solidFill>
                          <a:effectLst/>
                          <a:latin typeface="Segoe UI" panose="020B0502040204020203" pitchFamily="34" charset="0"/>
                        </a:rPr>
                        <a:t>264</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r" rtl="0" fontAlgn="t"/>
                      <a:r>
                        <a:rPr lang="en-CA" sz="800" b="0" i="0" u="none" strike="noStrike">
                          <a:solidFill>
                            <a:srgbClr val="000000"/>
                          </a:solidFill>
                          <a:effectLst/>
                          <a:latin typeface="Segoe UI" panose="020B0502040204020203" pitchFamily="34" charset="0"/>
                        </a:rPr>
                        <a:t>236</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318807">
                <a:tc>
                  <a:txBody>
                    <a:bodyPr/>
                    <a:lstStyle/>
                    <a:p>
                      <a:pPr algn="l" rtl="0" fontAlgn="t"/>
                      <a:r>
                        <a:rPr lang="en-CA" sz="800" b="0" i="0" u="none" strike="noStrike">
                          <a:solidFill>
                            <a:srgbClr val="000000"/>
                          </a:solidFill>
                          <a:effectLst/>
                          <a:latin typeface="Segoe UI" panose="020B0502040204020203" pitchFamily="34" charset="0"/>
                        </a:rPr>
                        <a:t>Hutchison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MG Donor</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1672859</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a:noFill/>
                    </a:lnB>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r" rtl="0" fontAlgn="t"/>
                      <a:r>
                        <a:rPr lang="en-CA" sz="800" b="0" i="0" u="none" strike="noStrike">
                          <a:solidFill>
                            <a:srgbClr val="000000"/>
                          </a:solidFill>
                          <a:effectLst/>
                          <a:latin typeface="Segoe UI" panose="020B0502040204020203" pitchFamily="34" charset="0"/>
                        </a:rPr>
                        <a:t>13</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173895">
                <a:tc>
                  <a:txBody>
                    <a:bodyPr/>
                    <a:lstStyle/>
                    <a:p>
                      <a:pPr algn="l" rtl="0" fontAlgn="t"/>
                      <a:r>
                        <a:rPr lang="en-CA" sz="800" b="0" i="0" u="none" strike="noStrike">
                          <a:solidFill>
                            <a:srgbClr val="000000"/>
                          </a:solidFill>
                          <a:effectLst/>
                          <a:latin typeface="Segoe UI" panose="020B0502040204020203" pitchFamily="34" charset="0"/>
                        </a:rPr>
                        <a:t>Hutchison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MG Donor</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1570571</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a:noFill/>
                    </a:lnB>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173895">
                <a:tc>
                  <a:txBody>
                    <a:bodyPr/>
                    <a:lstStyle/>
                    <a:p>
                      <a:pPr algn="l" rtl="0" fontAlgn="t"/>
                      <a:r>
                        <a:rPr lang="en-CA" sz="800" b="0" i="0" u="none" strike="noStrike">
                          <a:solidFill>
                            <a:srgbClr val="000000"/>
                          </a:solidFill>
                          <a:effectLst/>
                          <a:latin typeface="Segoe UI" panose="020B0502040204020203" pitchFamily="34" charset="0"/>
                        </a:rPr>
                        <a:t>Hutchison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Discovery</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dirty="0">
                          <a:solidFill>
                            <a:srgbClr val="000000"/>
                          </a:solidFill>
                          <a:effectLst/>
                          <a:latin typeface="Segoe UI" panose="020B0502040204020203" pitchFamily="34" charset="0"/>
                        </a:rPr>
                        <a:t>1117447</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a:noFill/>
                    </a:lnB>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r" rtl="0" fontAlgn="t"/>
                      <a:r>
                        <a:rPr lang="en-CA" sz="800" b="0" i="0" u="none" strike="noStrike">
                          <a:solidFill>
                            <a:srgbClr val="000000"/>
                          </a:solidFill>
                          <a:effectLst/>
                          <a:latin typeface="Segoe UI" panose="020B0502040204020203" pitchFamily="34" charset="0"/>
                        </a:rPr>
                        <a:t>5</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318807">
                <a:tc>
                  <a:txBody>
                    <a:bodyPr/>
                    <a:lstStyle/>
                    <a:p>
                      <a:pPr algn="l" rtl="0" fontAlgn="t"/>
                      <a:r>
                        <a:rPr lang="en-CA" sz="800" b="0" i="0" u="none" strike="noStrike">
                          <a:solidFill>
                            <a:srgbClr val="000000"/>
                          </a:solidFill>
                          <a:effectLst/>
                          <a:latin typeface="Segoe UI" panose="020B0502040204020203" pitchFamily="34" charset="0"/>
                        </a:rPr>
                        <a:t>Hutchison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Discovery</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106602</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a:noFill/>
                    </a:lnB>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r" rtl="0" fontAlgn="t"/>
                      <a:r>
                        <a:rPr lang="en-CA" sz="800" b="0" i="0" u="none" strike="noStrike">
                          <a:solidFill>
                            <a:srgbClr val="000000"/>
                          </a:solidFill>
                          <a:effectLst/>
                          <a:latin typeface="Segoe UI" panose="020B0502040204020203" pitchFamily="34" charset="0"/>
                        </a:rPr>
                        <a:t>5</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173895">
                <a:tc>
                  <a:txBody>
                    <a:bodyPr/>
                    <a:lstStyle/>
                    <a:p>
                      <a:pPr algn="l" rtl="0" fontAlgn="t"/>
                      <a:r>
                        <a:rPr lang="en-CA" sz="800" b="0" i="0" u="none" strike="noStrike" dirty="0">
                          <a:solidFill>
                            <a:srgbClr val="000000"/>
                          </a:solidFill>
                          <a:effectLst/>
                          <a:latin typeface="Segoe UI" panose="020B0502040204020203" pitchFamily="34" charset="0"/>
                        </a:rPr>
                        <a:t>Hutchison</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Discovery</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96453</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a:noFill/>
                    </a:lnB>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r" rtl="0" fontAlgn="t"/>
                      <a:r>
                        <a:rPr lang="en-CA" sz="800" b="0" i="0" u="none" strike="noStrike">
                          <a:solidFill>
                            <a:srgbClr val="000000"/>
                          </a:solidFill>
                          <a:effectLst/>
                          <a:latin typeface="Segoe UI" panose="020B0502040204020203" pitchFamily="34" charset="0"/>
                        </a:rPr>
                        <a:t>37</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r" rtl="0" fontAlgn="t"/>
                      <a:r>
                        <a:rPr lang="en-CA" sz="800" b="0" i="0" u="none" strike="noStrike">
                          <a:solidFill>
                            <a:srgbClr val="000000"/>
                          </a:solidFill>
                          <a:effectLst/>
                          <a:latin typeface="Segoe UI" panose="020B0502040204020203" pitchFamily="34" charset="0"/>
                        </a:rPr>
                        <a:t>796</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r h="268088">
                <a:tc>
                  <a:txBody>
                    <a:bodyPr/>
                    <a:lstStyle/>
                    <a:p>
                      <a:pPr algn="l" rtl="0" fontAlgn="t"/>
                      <a:r>
                        <a:rPr lang="en-CA" sz="800" b="0" i="0" u="none" strike="noStrike" dirty="0" smtClean="0">
                          <a:solidFill>
                            <a:srgbClr val="000000"/>
                          </a:solidFill>
                          <a:effectLst/>
                          <a:latin typeface="Segoe UI" panose="020B0502040204020203" pitchFamily="34" charset="0"/>
                        </a:rPr>
                        <a:t>Hutchison</a:t>
                      </a:r>
                      <a:endParaRPr lang="en-CA" sz="800" b="0" i="0" u="none" strike="noStrike" dirty="0">
                        <a:solidFill>
                          <a:srgbClr val="000000"/>
                        </a:solidFill>
                        <a:effectLst/>
                        <a:latin typeface="Segoe UI" panose="020B0502040204020203" pitchFamily="34" charset="0"/>
                      </a:endParaRP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Discovery</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2275297</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CA" sz="800" b="0" i="0" u="none" strike="noStrike">
                          <a:solidFill>
                            <a:srgbClr val="000000"/>
                          </a:solidFill>
                          <a:effectLst/>
                          <a:latin typeface="Segoe UI" panose="020B0502040204020203" pitchFamily="34" charset="0"/>
                        </a:rPr>
                        <a:t>xxx</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a:noFill/>
                    </a:lnT>
                    <a:lnB>
                      <a:noFill/>
                    </a:lnB>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dirty="0">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CE6F1"/>
                    </a:solidFill>
                  </a:tcPr>
                </a:tc>
                <a:tc>
                  <a:txBody>
                    <a:bodyPr/>
                    <a:lstStyle/>
                    <a:p>
                      <a:pPr algn="r" rtl="0" fontAlgn="t"/>
                      <a:r>
                        <a:rPr lang="en-CA" sz="800" b="0" i="0" u="none" strike="noStrike">
                          <a:solidFill>
                            <a:srgbClr val="000000"/>
                          </a:solidFill>
                          <a:effectLst/>
                          <a:latin typeface="Segoe UI" panose="020B0502040204020203" pitchFamily="34" charset="0"/>
                        </a:rPr>
                        <a:t>19</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E0"/>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l" rtl="0" fontAlgn="t"/>
                      <a:r>
                        <a:rPr lang="en-CA" sz="800" b="0" i="0" u="none" strike="noStrike">
                          <a:solidFill>
                            <a:srgbClr val="000000"/>
                          </a:solidFill>
                          <a:effectLst/>
                          <a:latin typeface="Segoe UI" panose="020B0502040204020203" pitchFamily="34" charset="0"/>
                        </a:rPr>
                        <a:t> </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0E68C"/>
                    </a:solidFill>
                  </a:tcPr>
                </a:tc>
                <a:tc>
                  <a:txBody>
                    <a:bodyPr/>
                    <a:lstStyle/>
                    <a:p>
                      <a:pPr algn="r" rtl="0" fontAlgn="t"/>
                      <a:r>
                        <a:rPr lang="en-CA" sz="800" b="0" i="0" u="none" strike="noStrike" dirty="0">
                          <a:solidFill>
                            <a:srgbClr val="000000"/>
                          </a:solidFill>
                          <a:effectLst/>
                          <a:latin typeface="Segoe UI" panose="020B0502040204020203" pitchFamily="34" charset="0"/>
                        </a:rPr>
                        <a:t>12</a:t>
                      </a:r>
                    </a:p>
                  </a:txBody>
                  <a:tcPr marL="6465" marR="6465" marT="646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8E4BC"/>
                    </a:solidFill>
                  </a:tcPr>
                </a:tc>
              </a:tr>
            </a:tbl>
          </a:graphicData>
        </a:graphic>
      </p:graphicFrame>
      <p:sp>
        <p:nvSpPr>
          <p:cNvPr id="6" name="Title 1"/>
          <p:cNvSpPr>
            <a:spLocks noGrp="1"/>
          </p:cNvSpPr>
          <p:nvPr>
            <p:ph type="title"/>
          </p:nvPr>
        </p:nvSpPr>
        <p:spPr>
          <a:xfrm>
            <a:off x="334537" y="138516"/>
            <a:ext cx="8439393" cy="571415"/>
          </a:xfrm>
        </p:spPr>
        <p:txBody>
          <a:bodyPr>
            <a:normAutofit/>
          </a:bodyPr>
          <a:lstStyle/>
          <a:p>
            <a:r>
              <a:rPr lang="en-US" sz="900" b="1" dirty="0" smtClean="0">
                <a:solidFill>
                  <a:schemeClr val="tx1">
                    <a:lumMod val="75000"/>
                  </a:schemeClr>
                </a:solidFill>
              </a:rPr>
              <a:t>ADVANCEMENT PORTFOLIO STATUS REPORT</a:t>
            </a:r>
            <a:endParaRPr lang="en-US" sz="900" b="1" dirty="0">
              <a:solidFill>
                <a:schemeClr val="tx1">
                  <a:lumMod val="75000"/>
                </a:schemeClr>
              </a:solidFill>
            </a:endParaRPr>
          </a:p>
        </p:txBody>
      </p:sp>
    </p:spTree>
    <p:extLst>
      <p:ext uri="{BB962C8B-B14F-4D97-AF65-F5344CB8AC3E}">
        <p14:creationId xmlns:p14="http://schemas.microsoft.com/office/powerpoint/2010/main" val="1666805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4537" y="1025912"/>
            <a:ext cx="1014761" cy="367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2" name="Picture 1"/>
          <p:cNvPicPr>
            <a:picLocks noChangeAspect="1"/>
          </p:cNvPicPr>
          <p:nvPr/>
        </p:nvPicPr>
        <p:blipFill>
          <a:blip r:embed="rId4"/>
          <a:stretch>
            <a:fillRect/>
          </a:stretch>
        </p:blipFill>
        <p:spPr>
          <a:xfrm>
            <a:off x="841917" y="212651"/>
            <a:ext cx="7200000" cy="4102963"/>
          </a:xfrm>
          <a:prstGeom prst="rect">
            <a:avLst/>
          </a:prstGeom>
        </p:spPr>
      </p:pic>
    </p:spTree>
    <p:extLst>
      <p:ext uri="{BB962C8B-B14F-4D97-AF65-F5344CB8AC3E}">
        <p14:creationId xmlns:p14="http://schemas.microsoft.com/office/powerpoint/2010/main" val="1862356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21" y="365486"/>
            <a:ext cx="4129861" cy="902385"/>
          </a:xfrm>
        </p:spPr>
        <p:txBody>
          <a:bodyPr/>
          <a:lstStyle/>
          <a:p>
            <a:r>
              <a:rPr lang="en-US" dirty="0" smtClean="0"/>
              <a:t>Oh, hello!</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354243319"/>
              </p:ext>
            </p:extLst>
          </p:nvPr>
        </p:nvGraphicFramePr>
        <p:xfrm>
          <a:off x="882556" y="1692547"/>
          <a:ext cx="7715535" cy="2620033"/>
        </p:xfrm>
        <a:graphic>
          <a:graphicData uri="http://schemas.openxmlformats.org/drawingml/2006/table">
            <a:tbl>
              <a:tblPr firstRow="1" bandRow="1">
                <a:tableStyleId>{5C22544A-7EE6-4342-B048-85BDC9FD1C3A}</a:tableStyleId>
              </a:tblPr>
              <a:tblGrid>
                <a:gridCol w="2571845">
                  <a:extLst>
                    <a:ext uri="{9D8B030D-6E8A-4147-A177-3AD203B41FA5}">
                      <a16:colId xmlns="" xmlns:a16="http://schemas.microsoft.com/office/drawing/2014/main" val="20000"/>
                    </a:ext>
                  </a:extLst>
                </a:gridCol>
                <a:gridCol w="2571845">
                  <a:extLst>
                    <a:ext uri="{9D8B030D-6E8A-4147-A177-3AD203B41FA5}">
                      <a16:colId xmlns="" xmlns:a16="http://schemas.microsoft.com/office/drawing/2014/main" val="20001"/>
                    </a:ext>
                  </a:extLst>
                </a:gridCol>
                <a:gridCol w="2571845">
                  <a:extLst>
                    <a:ext uri="{9D8B030D-6E8A-4147-A177-3AD203B41FA5}">
                      <a16:colId xmlns="" xmlns:a16="http://schemas.microsoft.com/office/drawing/2014/main" val="20002"/>
                    </a:ext>
                  </a:extLst>
                </a:gridCol>
              </a:tblGrid>
              <a:tr h="1582916">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037117">
                <a:tc>
                  <a:txBody>
                    <a:bodyPr/>
                    <a:lstStyle/>
                    <a:p>
                      <a:pPr algn="ctr"/>
                      <a:r>
                        <a:rPr lang="en-US" b="1" dirty="0" smtClean="0"/>
                        <a:t>Lauren Fulthorpe</a:t>
                      </a:r>
                    </a:p>
                    <a:p>
                      <a:pPr algn="ctr"/>
                      <a:r>
                        <a:rPr lang="en-US" dirty="0" smtClean="0"/>
                        <a:t>Business Analyst</a:t>
                      </a:r>
                    </a:p>
                    <a:p>
                      <a:pPr algn="ctr"/>
                      <a:r>
                        <a:rPr lang="en-US" sz="1000" i="1" dirty="0" smtClean="0"/>
                        <a:t>(Former Prospect</a:t>
                      </a:r>
                      <a:r>
                        <a:rPr lang="en-US" sz="1000" i="1" baseline="0" dirty="0" smtClean="0"/>
                        <a:t> Management &amp; Research Officer)</a:t>
                      </a:r>
                      <a:endParaRPr lang="en-CA" sz="10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smtClean="0"/>
                        <a:t>Mandana Fararia</a:t>
                      </a:r>
                    </a:p>
                    <a:p>
                      <a:pPr algn="ctr"/>
                      <a:r>
                        <a:rPr lang="en-US" dirty="0" smtClean="0"/>
                        <a:t>Senior Manager, Analytics &amp; Reporting</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smtClean="0"/>
                        <a:t>Lindsey</a:t>
                      </a:r>
                      <a:r>
                        <a:rPr lang="en-US" b="1" baseline="0" dirty="0" smtClean="0"/>
                        <a:t> Hutchison</a:t>
                      </a:r>
                    </a:p>
                    <a:p>
                      <a:pPr algn="ctr"/>
                      <a:r>
                        <a:rPr lang="en-US" baseline="0" dirty="0" smtClean="0"/>
                        <a:t>Director, Philanthropy</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pic>
        <p:nvPicPr>
          <p:cNvPr id="1030" name="Picture 6" descr="https://apracanada.ca/sites/default/files/styles/large/public/image/Lindsey%20Hutchison.jpg?itok=nPuCTEPp"/>
          <p:cNvPicPr>
            <a:picLocks noChangeAspect="1" noChangeArrowheads="1"/>
          </p:cNvPicPr>
          <p:nvPr/>
        </p:nvPicPr>
        <p:blipFill rotWithShape="1">
          <a:blip r:embed="rId3">
            <a:extLst>
              <a:ext uri="{28A0092B-C50C-407E-A947-70E740481C1C}">
                <a14:useLocalDpi xmlns:a14="http://schemas.microsoft.com/office/drawing/2010/main" val="0"/>
              </a:ext>
            </a:extLst>
          </a:blip>
          <a:srcRect l="20239" r="18974" b="36629"/>
          <a:stretch/>
        </p:blipFill>
        <p:spPr bwMode="auto">
          <a:xfrm>
            <a:off x="6591869" y="1692547"/>
            <a:ext cx="1353251" cy="14107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https://apracanada.ca/sites/default/files/styles/large/public/image/Mandana%20Fararia.jpg?itok=qXL2FxMs"/>
          <p:cNvPicPr>
            <a:picLocks noChangeAspect="1" noChangeArrowheads="1"/>
          </p:cNvPicPr>
          <p:nvPr/>
        </p:nvPicPr>
        <p:blipFill rotWithShape="1">
          <a:blip r:embed="rId4">
            <a:extLst>
              <a:ext uri="{28A0092B-C50C-407E-A947-70E740481C1C}">
                <a14:useLocalDpi xmlns:a14="http://schemas.microsoft.com/office/drawing/2010/main" val="0"/>
              </a:ext>
            </a:extLst>
          </a:blip>
          <a:srcRect t="6221"/>
          <a:stretch/>
        </p:blipFill>
        <p:spPr bwMode="auto">
          <a:xfrm>
            <a:off x="4021991" y="1692527"/>
            <a:ext cx="1504326" cy="14107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4869" y="1692091"/>
            <a:ext cx="1422631" cy="1422631"/>
          </a:xfrm>
          <a:prstGeom prst="rect">
            <a:avLst/>
          </a:prstGeom>
          <a:noFill/>
          <a:ln>
            <a:solidFill>
              <a:schemeClr val="tx1"/>
            </a:solidFill>
          </a:ln>
        </p:spPr>
      </p:pic>
    </p:spTree>
    <p:extLst>
      <p:ext uri="{BB962C8B-B14F-4D97-AF65-F5344CB8AC3E}">
        <p14:creationId xmlns:p14="http://schemas.microsoft.com/office/powerpoint/2010/main" val="765695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4537" y="1025912"/>
            <a:ext cx="1014761" cy="367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3" name="Picture 2"/>
          <p:cNvPicPr>
            <a:picLocks noChangeAspect="1"/>
          </p:cNvPicPr>
          <p:nvPr/>
        </p:nvPicPr>
        <p:blipFill>
          <a:blip r:embed="rId4"/>
          <a:stretch>
            <a:fillRect/>
          </a:stretch>
        </p:blipFill>
        <p:spPr>
          <a:xfrm>
            <a:off x="616688" y="144984"/>
            <a:ext cx="7751135" cy="4108087"/>
          </a:xfrm>
          <a:prstGeom prst="rect">
            <a:avLst/>
          </a:prstGeom>
        </p:spPr>
      </p:pic>
    </p:spTree>
    <p:extLst>
      <p:ext uri="{BB962C8B-B14F-4D97-AF65-F5344CB8AC3E}">
        <p14:creationId xmlns:p14="http://schemas.microsoft.com/office/powerpoint/2010/main" val="1882780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 Lessons Learned</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565083419"/>
              </p:ext>
            </p:extLst>
          </p:nvPr>
        </p:nvGraphicFramePr>
        <p:xfrm>
          <a:off x="365939" y="1261681"/>
          <a:ext cx="8439393" cy="2897659"/>
        </p:xfrm>
        <a:graphic>
          <a:graphicData uri="http://schemas.openxmlformats.org/drawingml/2006/table">
            <a:tbl>
              <a:tblPr firstRow="1" bandRow="1">
                <a:tableStyleId>{5C22544A-7EE6-4342-B048-85BDC9FD1C3A}</a:tableStyleId>
              </a:tblPr>
              <a:tblGrid>
                <a:gridCol w="2813131">
                  <a:extLst>
                    <a:ext uri="{9D8B030D-6E8A-4147-A177-3AD203B41FA5}">
                      <a16:colId xmlns="" xmlns:a16="http://schemas.microsoft.com/office/drawing/2014/main" val="20000"/>
                    </a:ext>
                  </a:extLst>
                </a:gridCol>
                <a:gridCol w="2813131">
                  <a:extLst>
                    <a:ext uri="{9D8B030D-6E8A-4147-A177-3AD203B41FA5}">
                      <a16:colId xmlns="" xmlns:a16="http://schemas.microsoft.com/office/drawing/2014/main" val="20001"/>
                    </a:ext>
                  </a:extLst>
                </a:gridCol>
                <a:gridCol w="2813131">
                  <a:extLst>
                    <a:ext uri="{9D8B030D-6E8A-4147-A177-3AD203B41FA5}">
                      <a16:colId xmlns="" xmlns:a16="http://schemas.microsoft.com/office/drawing/2014/main" val="20002"/>
                    </a:ext>
                  </a:extLst>
                </a:gridCol>
              </a:tblGrid>
              <a:tr h="1983259">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902583">
                <a:tc>
                  <a:txBody>
                    <a:bodyPr/>
                    <a:lstStyle/>
                    <a:p>
                      <a:pPr algn="ctr"/>
                      <a:r>
                        <a:rPr lang="en-US" dirty="0" smtClean="0"/>
                        <a:t>Shift from</a:t>
                      </a:r>
                      <a:r>
                        <a:rPr lang="en-US" baseline="0" dirty="0" smtClean="0"/>
                        <a:t> manual to system automation</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t>Empower end-users to leverage data and</a:t>
                      </a:r>
                      <a:r>
                        <a:rPr lang="en-US" baseline="0" dirty="0" smtClean="0"/>
                        <a:t> technology</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t>Working collaboratively leads to success</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1028" name="Picture 4" descr="Empower Icons - Free SVG &amp; PNG Empower Images - Noun Project"/>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31161" y="127408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ollaboration - Free people icons"/>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10878" y="1580568"/>
            <a:ext cx="1526523" cy="15265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con Of An Exam Paper On The Screen Of A Desktop Computer - Daisy Chain Ip  Phone And Computer, HD Png Download - kindpng"/>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010" y="1580569"/>
            <a:ext cx="1891655" cy="152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640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053972964"/>
              </p:ext>
            </p:extLst>
          </p:nvPr>
        </p:nvGraphicFramePr>
        <p:xfrm>
          <a:off x="365937" y="1261681"/>
          <a:ext cx="8439394" cy="2897659"/>
        </p:xfrm>
        <a:graphic>
          <a:graphicData uri="http://schemas.openxmlformats.org/drawingml/2006/table">
            <a:tbl>
              <a:tblPr firstRow="1" bandRow="1">
                <a:tableStyleId>{5C22544A-7EE6-4342-B048-85BDC9FD1C3A}</a:tableStyleId>
              </a:tblPr>
              <a:tblGrid>
                <a:gridCol w="4219697">
                  <a:extLst>
                    <a:ext uri="{9D8B030D-6E8A-4147-A177-3AD203B41FA5}">
                      <a16:colId xmlns="" xmlns:a16="http://schemas.microsoft.com/office/drawing/2014/main" val="20000"/>
                    </a:ext>
                  </a:extLst>
                </a:gridCol>
                <a:gridCol w="4219697">
                  <a:extLst>
                    <a:ext uri="{9D8B030D-6E8A-4147-A177-3AD203B41FA5}">
                      <a16:colId xmlns="" xmlns:a16="http://schemas.microsoft.com/office/drawing/2014/main" val="20001"/>
                    </a:ext>
                  </a:extLst>
                </a:gridCol>
              </a:tblGrid>
              <a:tr h="1983259">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902583">
                <a:tc>
                  <a:txBody>
                    <a:bodyPr/>
                    <a:lstStyle/>
                    <a:p>
                      <a:pPr algn="ctr"/>
                      <a:r>
                        <a:rPr lang="en-US" dirty="0" smtClean="0"/>
                        <a:t>Technology has supported</a:t>
                      </a:r>
                      <a:r>
                        <a:rPr lang="en-US" baseline="0" dirty="0" smtClean="0"/>
                        <a:t> the collaboration between the Research team and Philanthropy team</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t>Fundraising is still about human interaction</a:t>
                      </a:r>
                      <a:r>
                        <a:rPr lang="en-US" baseline="0" dirty="0" smtClean="0"/>
                        <a:t>; technology can leverage it, but not replace it</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8" name="Picture 4" descr="Collaboration - Free people icons"/>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54923" y="1492898"/>
            <a:ext cx="1613356" cy="16133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andshake Heart Vector Art, Icons, and Graphics for Free Download"/>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72604" y="134707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454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a:t>
            </a:r>
            <a:endParaRPr lang="en-US" dirty="0"/>
          </a:p>
        </p:txBody>
      </p:sp>
    </p:spTree>
    <p:extLst>
      <p:ext uri="{BB962C8B-B14F-4D97-AF65-F5344CB8AC3E}">
        <p14:creationId xmlns:p14="http://schemas.microsoft.com/office/powerpoint/2010/main" val="4209158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21" y="365486"/>
            <a:ext cx="4129861" cy="902385"/>
          </a:xfrm>
        </p:spPr>
        <p:txBody>
          <a:bodyPr/>
          <a:lstStyle/>
          <a:p>
            <a:r>
              <a:rPr lang="en-US" dirty="0" smtClean="0"/>
              <a:t>Our contact </a:t>
            </a:r>
            <a:r>
              <a:rPr lang="en-US" dirty="0" smtClean="0"/>
              <a:t>information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49483916"/>
              </p:ext>
            </p:extLst>
          </p:nvPr>
        </p:nvGraphicFramePr>
        <p:xfrm>
          <a:off x="882556" y="1841475"/>
          <a:ext cx="7715535" cy="2316370"/>
        </p:xfrm>
        <a:graphic>
          <a:graphicData uri="http://schemas.openxmlformats.org/drawingml/2006/table">
            <a:tbl>
              <a:tblPr firstRow="1" bandRow="1">
                <a:tableStyleId>{5C22544A-7EE6-4342-B048-85BDC9FD1C3A}</a:tableStyleId>
              </a:tblPr>
              <a:tblGrid>
                <a:gridCol w="2571845">
                  <a:extLst>
                    <a:ext uri="{9D8B030D-6E8A-4147-A177-3AD203B41FA5}">
                      <a16:colId xmlns="" xmlns:a16="http://schemas.microsoft.com/office/drawing/2014/main" val="20000"/>
                    </a:ext>
                  </a:extLst>
                </a:gridCol>
                <a:gridCol w="2571845">
                  <a:extLst>
                    <a:ext uri="{9D8B030D-6E8A-4147-A177-3AD203B41FA5}">
                      <a16:colId xmlns="" xmlns:a16="http://schemas.microsoft.com/office/drawing/2014/main" val="20001"/>
                    </a:ext>
                  </a:extLst>
                </a:gridCol>
                <a:gridCol w="2571845">
                  <a:extLst>
                    <a:ext uri="{9D8B030D-6E8A-4147-A177-3AD203B41FA5}">
                      <a16:colId xmlns="" xmlns:a16="http://schemas.microsoft.com/office/drawing/2014/main" val="20002"/>
                    </a:ext>
                  </a:extLst>
                </a:gridCol>
              </a:tblGrid>
              <a:tr h="1279253">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037117">
                <a:tc>
                  <a:txBody>
                    <a:bodyPr/>
                    <a:lstStyle/>
                    <a:p>
                      <a:pPr algn="ctr"/>
                      <a:r>
                        <a:rPr lang="en-US" sz="1200" dirty="0" smtClean="0"/>
                        <a:t>Lauren Fulthorpe</a:t>
                      </a:r>
                      <a:br>
                        <a:rPr lang="en-US" sz="1200" dirty="0" smtClean="0"/>
                      </a:br>
                      <a:r>
                        <a:rPr lang="en-US" sz="1200" dirty="0" smtClean="0"/>
                        <a:t>Business Analyst</a:t>
                      </a:r>
                    </a:p>
                    <a:p>
                      <a:pPr algn="ctr"/>
                      <a:endParaRPr lang="en-US" sz="1200" dirty="0" smtClean="0"/>
                    </a:p>
                    <a:p>
                      <a:pPr algn="ctr"/>
                      <a:endParaRPr lang="en-US" sz="1200" dirty="0" smtClean="0"/>
                    </a:p>
                    <a:p>
                      <a:pPr algn="ctr"/>
                      <a:r>
                        <a:rPr lang="en-US" sz="1200" dirty="0" smtClean="0">
                          <a:hlinkClick r:id="rId3"/>
                        </a:rPr>
                        <a:t>lauren.Fulthorpe@sunnybrook.ca</a:t>
                      </a:r>
                      <a:r>
                        <a:rPr lang="en-US" sz="1200" dirty="0" smtClean="0"/>
                        <a:t> </a:t>
                      </a:r>
                      <a:endParaRPr lang="en-CA"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Mandana Fararia</a:t>
                      </a:r>
                    </a:p>
                    <a:p>
                      <a:pPr algn="ctr"/>
                      <a:r>
                        <a:rPr lang="en-US" sz="1200" dirty="0" smtClean="0"/>
                        <a:t>Senior Manager, Analytics &amp; Reporting</a:t>
                      </a:r>
                    </a:p>
                    <a:p>
                      <a:pPr algn="ctr"/>
                      <a:endParaRPr lang="en-US" sz="1200" dirty="0" smtClean="0"/>
                    </a:p>
                    <a:p>
                      <a:pPr algn="ctr"/>
                      <a:r>
                        <a:rPr lang="en-CA" sz="1200" dirty="0" smtClean="0">
                          <a:hlinkClick r:id="rId4"/>
                        </a:rPr>
                        <a:t>mandana.fararia@sunnybrook.ca</a:t>
                      </a:r>
                      <a:r>
                        <a:rPr lang="en-CA" sz="1200" dirty="0" smtClean="0"/>
                        <a:t> </a:t>
                      </a:r>
                      <a:endParaRPr lang="en-CA"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Lindsey</a:t>
                      </a:r>
                      <a:r>
                        <a:rPr lang="en-US" sz="1200" baseline="0" dirty="0" smtClean="0"/>
                        <a:t> Hutchison</a:t>
                      </a:r>
                    </a:p>
                    <a:p>
                      <a:pPr algn="ctr"/>
                      <a:r>
                        <a:rPr lang="en-US" sz="1200" baseline="0" dirty="0" smtClean="0"/>
                        <a:t>Director, Philanthropy</a:t>
                      </a:r>
                    </a:p>
                    <a:p>
                      <a:pPr algn="ctr"/>
                      <a:endParaRPr lang="en-US" sz="1200" baseline="0" dirty="0" smtClean="0"/>
                    </a:p>
                    <a:p>
                      <a:pPr algn="ctr"/>
                      <a:endParaRPr lang="en-US" sz="1200" baseline="0" dirty="0" smtClean="0"/>
                    </a:p>
                    <a:p>
                      <a:pPr algn="ctr"/>
                      <a:r>
                        <a:rPr lang="en-US" sz="1200" baseline="0" dirty="0" smtClean="0">
                          <a:hlinkClick r:id="rId5"/>
                        </a:rPr>
                        <a:t>lindsey.hutchison@sunnybrook.ca</a:t>
                      </a:r>
                      <a:r>
                        <a:rPr lang="en-US" sz="1200" baseline="0" dirty="0" smtClean="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pic>
        <p:nvPicPr>
          <p:cNvPr id="1030" name="Picture 6" descr="https://apracanada.ca/sites/default/files/styles/large/public/image/Lindsey%20Hutchison.jpg?itok=nPuCTEPp"/>
          <p:cNvPicPr>
            <a:picLocks noChangeAspect="1" noChangeArrowheads="1"/>
          </p:cNvPicPr>
          <p:nvPr/>
        </p:nvPicPr>
        <p:blipFill rotWithShape="1">
          <a:blip r:embed="rId6">
            <a:extLst>
              <a:ext uri="{28A0092B-C50C-407E-A947-70E740481C1C}">
                <a14:useLocalDpi xmlns:a14="http://schemas.microsoft.com/office/drawing/2010/main" val="0"/>
              </a:ext>
            </a:extLst>
          </a:blip>
          <a:srcRect l="20239" r="18974" b="36629"/>
          <a:stretch/>
        </p:blipFill>
        <p:spPr bwMode="auto">
          <a:xfrm>
            <a:off x="6591869" y="1628614"/>
            <a:ext cx="1353251" cy="14107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https://apracanada.ca/sites/default/files/styles/large/public/image/Mandana%20Fararia.jpg?itok=qXL2FxMs"/>
          <p:cNvPicPr>
            <a:picLocks noChangeAspect="1" noChangeArrowheads="1"/>
          </p:cNvPicPr>
          <p:nvPr/>
        </p:nvPicPr>
        <p:blipFill rotWithShape="1">
          <a:blip r:embed="rId7">
            <a:extLst>
              <a:ext uri="{28A0092B-C50C-407E-A947-70E740481C1C}">
                <a14:useLocalDpi xmlns:a14="http://schemas.microsoft.com/office/drawing/2010/main" val="0"/>
              </a:ext>
            </a:extLst>
          </a:blip>
          <a:srcRect t="6221"/>
          <a:stretch/>
        </p:blipFill>
        <p:spPr bwMode="auto">
          <a:xfrm>
            <a:off x="4021991" y="1628594"/>
            <a:ext cx="1504326" cy="14107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4869" y="1628614"/>
            <a:ext cx="1422631" cy="1422631"/>
          </a:xfrm>
          <a:prstGeom prst="rect">
            <a:avLst/>
          </a:prstGeom>
          <a:noFill/>
          <a:ln>
            <a:solidFill>
              <a:schemeClr val="tx1"/>
            </a:solidFill>
          </a:ln>
        </p:spPr>
      </p:pic>
    </p:spTree>
    <p:extLst>
      <p:ext uri="{BB962C8B-B14F-4D97-AF65-F5344CB8AC3E}">
        <p14:creationId xmlns:p14="http://schemas.microsoft.com/office/powerpoint/2010/main" val="1086980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4223260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21" y="832137"/>
            <a:ext cx="4129861" cy="902385"/>
          </a:xfrm>
        </p:spPr>
        <p:txBody>
          <a:bodyPr/>
          <a:lstStyle/>
          <a:p>
            <a:r>
              <a:rPr lang="en-US" dirty="0" smtClean="0"/>
              <a:t>Agenda</a:t>
            </a:r>
            <a:endParaRPr lang="en-US" dirty="0"/>
          </a:p>
        </p:txBody>
      </p:sp>
      <p:sp>
        <p:nvSpPr>
          <p:cNvPr id="4" name="Content Placeholder 3"/>
          <p:cNvSpPr>
            <a:spLocks noGrp="1"/>
          </p:cNvSpPr>
          <p:nvPr>
            <p:ph sz="half" idx="1"/>
          </p:nvPr>
        </p:nvSpPr>
        <p:spPr>
          <a:xfrm>
            <a:off x="372821" y="1671489"/>
            <a:ext cx="7174391" cy="2066786"/>
          </a:xfrm>
        </p:spPr>
        <p:txBody>
          <a:bodyPr>
            <a:normAutofit/>
          </a:bodyPr>
          <a:lstStyle/>
          <a:p>
            <a:pPr marL="285750" indent="-285750">
              <a:buFont typeface="Arial" panose="020B0604020202020204" pitchFamily="34" charset="0"/>
              <a:buChar char="•"/>
            </a:pPr>
            <a:r>
              <a:rPr lang="en-US" sz="2000" dirty="0" smtClean="0"/>
              <a:t>Objectives &amp; Goals </a:t>
            </a:r>
          </a:p>
          <a:p>
            <a:pPr marL="285750" indent="-285750">
              <a:buFont typeface="Arial" panose="020B0604020202020204" pitchFamily="34" charset="0"/>
              <a:buChar char="•"/>
            </a:pPr>
            <a:r>
              <a:rPr lang="en-US" sz="2000" dirty="0" smtClean="0"/>
              <a:t>The Prospect Research journey</a:t>
            </a:r>
          </a:p>
          <a:p>
            <a:pPr marL="285750" indent="-285750">
              <a:buFont typeface="Arial" panose="020B0604020202020204" pitchFamily="34" charset="0"/>
              <a:buChar char="•"/>
            </a:pPr>
            <a:r>
              <a:rPr lang="en-US" sz="2000" dirty="0" smtClean="0"/>
              <a:t>The Technology &amp; Data journey</a:t>
            </a:r>
          </a:p>
          <a:p>
            <a:pPr marL="285750" indent="-285750">
              <a:buFont typeface="Arial" panose="020B0604020202020204" pitchFamily="34" charset="0"/>
              <a:buChar char="•"/>
            </a:pPr>
            <a:r>
              <a:rPr lang="en-US" sz="2000" dirty="0" smtClean="0"/>
              <a:t>The Fundraiser journey</a:t>
            </a:r>
          </a:p>
          <a:p>
            <a:pPr marL="285750" indent="-285750">
              <a:buFont typeface="Arial" panose="020B0604020202020204" pitchFamily="34" charset="0"/>
              <a:buChar char="•"/>
            </a:pPr>
            <a:r>
              <a:rPr lang="en-US" sz="2000" dirty="0" smtClean="0"/>
              <a:t>Review &amp; Questions  </a:t>
            </a:r>
          </a:p>
          <a:p>
            <a:pPr marL="285750" indent="-285750">
              <a:buFont typeface="Arial" panose="020B0604020202020204" pitchFamily="34" charset="0"/>
              <a:buChar char="•"/>
            </a:pPr>
            <a:endParaRPr lang="en-US" sz="12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spTree>
    <p:extLst>
      <p:ext uri="{BB962C8B-B14F-4D97-AF65-F5344CB8AC3E}">
        <p14:creationId xmlns:p14="http://schemas.microsoft.com/office/powerpoint/2010/main" val="2050816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tinerary - Free interface icons"/>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6634" y="777394"/>
            <a:ext cx="3038001" cy="30380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sp>
        <p:nvSpPr>
          <p:cNvPr id="5" name="Title 4"/>
          <p:cNvSpPr>
            <a:spLocks noGrp="1"/>
          </p:cNvSpPr>
          <p:nvPr>
            <p:ph type="title"/>
          </p:nvPr>
        </p:nvSpPr>
        <p:spPr/>
        <p:txBody>
          <a:bodyPr/>
          <a:lstStyle/>
          <a:p>
            <a:r>
              <a:rPr lang="en-US" dirty="0"/>
              <a:t>Let’s go on a journey together!</a:t>
            </a:r>
            <a:endParaRPr lang="en-CA" dirty="0"/>
          </a:p>
        </p:txBody>
      </p:sp>
    </p:spTree>
    <p:extLst>
      <p:ext uri="{BB962C8B-B14F-4D97-AF65-F5344CB8AC3E}">
        <p14:creationId xmlns:p14="http://schemas.microsoft.com/office/powerpoint/2010/main" val="1788422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&amp; Goals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491926992"/>
              </p:ext>
            </p:extLst>
          </p:nvPr>
        </p:nvGraphicFramePr>
        <p:xfrm>
          <a:off x="397422" y="1261681"/>
          <a:ext cx="8267272" cy="2982127"/>
        </p:xfrm>
        <a:graphic>
          <a:graphicData uri="http://schemas.openxmlformats.org/drawingml/2006/table">
            <a:tbl>
              <a:tblPr firstRow="1" bandRow="1">
                <a:tableStyleId>{5C22544A-7EE6-4342-B048-85BDC9FD1C3A}</a:tableStyleId>
              </a:tblPr>
              <a:tblGrid>
                <a:gridCol w="2066818">
                  <a:extLst>
                    <a:ext uri="{9D8B030D-6E8A-4147-A177-3AD203B41FA5}">
                      <a16:colId xmlns="" xmlns:a16="http://schemas.microsoft.com/office/drawing/2014/main" val="20000"/>
                    </a:ext>
                  </a:extLst>
                </a:gridCol>
                <a:gridCol w="2066818">
                  <a:extLst>
                    <a:ext uri="{9D8B030D-6E8A-4147-A177-3AD203B41FA5}">
                      <a16:colId xmlns="" xmlns:a16="http://schemas.microsoft.com/office/drawing/2014/main" val="20001"/>
                    </a:ext>
                  </a:extLst>
                </a:gridCol>
                <a:gridCol w="2066818">
                  <a:extLst>
                    <a:ext uri="{9D8B030D-6E8A-4147-A177-3AD203B41FA5}">
                      <a16:colId xmlns="" xmlns:a16="http://schemas.microsoft.com/office/drawing/2014/main" val="20002"/>
                    </a:ext>
                  </a:extLst>
                </a:gridCol>
                <a:gridCol w="2066818">
                  <a:extLst>
                    <a:ext uri="{9D8B030D-6E8A-4147-A177-3AD203B41FA5}">
                      <a16:colId xmlns="" xmlns:a16="http://schemas.microsoft.com/office/drawing/2014/main" val="20003"/>
                    </a:ext>
                  </a:extLst>
                </a:gridCol>
              </a:tblGrid>
              <a:tr h="1793407">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902583">
                <a:tc>
                  <a:txBody>
                    <a:bodyPr/>
                    <a:lstStyle/>
                    <a:p>
                      <a:pPr algn="ctr"/>
                      <a:r>
                        <a:rPr lang="en-US" dirty="0" smtClean="0"/>
                        <a:t>Share best</a:t>
                      </a:r>
                      <a:r>
                        <a:rPr lang="en-US" baseline="0" dirty="0" smtClean="0"/>
                        <a:t> practice lessons learned</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t>Demonstrate cross-functional</a:t>
                      </a:r>
                      <a:r>
                        <a:rPr lang="en-US" baseline="0" dirty="0" smtClean="0"/>
                        <a:t> collaboration</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t>Show how data</a:t>
                      </a:r>
                      <a:r>
                        <a:rPr lang="en-US" baseline="0" dirty="0" smtClean="0"/>
                        <a:t> leads to better decision making</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t>Show how investments</a:t>
                      </a:r>
                      <a:r>
                        <a:rPr lang="en-US" baseline="0" dirty="0" smtClean="0"/>
                        <a:t> in technology leads to growth</a:t>
                      </a:r>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pic>
        <p:nvPicPr>
          <p:cNvPr id="2050" name="Picture 2" descr="Best Practices Icon Red PNG Image | Transparent PNG Free Download on SeekPN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6879" r="16895"/>
          <a:stretch/>
        </p:blipFill>
        <p:spPr bwMode="auto">
          <a:xfrm>
            <a:off x="680247" y="1365441"/>
            <a:ext cx="1409291" cy="15674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llaboration - Free people icons"/>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44058" y="1515569"/>
            <a:ext cx="1267224" cy="1267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fficiency - Free business and finance icons"/>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536" y="1596310"/>
            <a:ext cx="1232851" cy="123285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rowth Icon | IconBros"/>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9333" y="1639082"/>
            <a:ext cx="1190079" cy="11900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spTree>
    <p:extLst>
      <p:ext uri="{BB962C8B-B14F-4D97-AF65-F5344CB8AC3E}">
        <p14:creationId xmlns:p14="http://schemas.microsoft.com/office/powerpoint/2010/main" val="1943150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Prospect Research Journey</a:t>
            </a:r>
            <a:endParaRPr lang="en-US" dirty="0"/>
          </a:p>
        </p:txBody>
      </p:sp>
      <p:sp>
        <p:nvSpPr>
          <p:cNvPr id="6" name="Text Placeholder 5"/>
          <p:cNvSpPr>
            <a:spLocks noGrp="1"/>
          </p:cNvSpPr>
          <p:nvPr>
            <p:ph type="body" sz="quarter" idx="13"/>
          </p:nvPr>
        </p:nvSpPr>
        <p:spPr/>
        <p:txBody>
          <a:bodyPr/>
          <a:lstStyle/>
          <a:p>
            <a:r>
              <a:rPr lang="en-US" dirty="0" smtClean="0"/>
              <a:t>Putting the end-users in the drivers seat</a:t>
            </a:r>
            <a:endParaRPr lang="en-CA" dirty="0"/>
          </a:p>
        </p:txBody>
      </p:sp>
      <p:graphicFrame>
        <p:nvGraphicFramePr>
          <p:cNvPr id="11" name="Table 10"/>
          <p:cNvGraphicFramePr>
            <a:graphicFrameLocks noGrp="1"/>
          </p:cNvGraphicFramePr>
          <p:nvPr>
            <p:extLst>
              <p:ext uri="{D42A27DB-BD31-4B8C-83A1-F6EECF244321}">
                <p14:modId xmlns:p14="http://schemas.microsoft.com/office/powerpoint/2010/main" val="823045075"/>
              </p:ext>
            </p:extLst>
          </p:nvPr>
        </p:nvGraphicFramePr>
        <p:xfrm>
          <a:off x="365939" y="1258450"/>
          <a:ext cx="3111689" cy="2823707"/>
        </p:xfrm>
        <a:graphic>
          <a:graphicData uri="http://schemas.openxmlformats.org/drawingml/2006/table">
            <a:tbl>
              <a:tblPr firstRow="1" bandRow="1">
                <a:tableStyleId>{5C22544A-7EE6-4342-B048-85BDC9FD1C3A}</a:tableStyleId>
              </a:tblPr>
              <a:tblGrid>
                <a:gridCol w="3111689">
                  <a:extLst>
                    <a:ext uri="{9D8B030D-6E8A-4147-A177-3AD203B41FA5}">
                      <a16:colId xmlns="" xmlns:a16="http://schemas.microsoft.com/office/drawing/2014/main" val="20000"/>
                    </a:ext>
                  </a:extLst>
                </a:gridCol>
              </a:tblGrid>
              <a:tr h="543055">
                <a:tc>
                  <a:txBody>
                    <a:bodyPr/>
                    <a:lstStyle/>
                    <a:p>
                      <a:pPr algn="ctr"/>
                      <a:r>
                        <a:rPr lang="en-US" sz="2800" b="1" dirty="0" smtClean="0">
                          <a:solidFill>
                            <a:schemeClr val="tx1"/>
                          </a:solidFill>
                        </a:rPr>
                        <a:t>Then…</a:t>
                      </a:r>
                      <a:endParaRPr lang="en-CA" sz="28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140326">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140326">
                <a:tc>
                  <a:txBody>
                    <a:bodyPr/>
                    <a:lstStyle/>
                    <a:p>
                      <a:pPr marL="285750" indent="-285750">
                        <a:buFont typeface="Arial" panose="020B0604020202020204" pitchFamily="34" charset="0"/>
                        <a:buChar char="•"/>
                      </a:pPr>
                      <a:r>
                        <a:rPr lang="en-US" sz="1400" baseline="0" dirty="0" smtClean="0"/>
                        <a:t>Manual and time consuming Research products</a:t>
                      </a:r>
                    </a:p>
                    <a:p>
                      <a:pPr marL="285750" indent="-285750">
                        <a:buFont typeface="Arial" panose="020B0604020202020204" pitchFamily="34" charset="0"/>
                        <a:buChar char="•"/>
                      </a:pPr>
                      <a:r>
                        <a:rPr lang="en-US" sz="1400" baseline="0" dirty="0" smtClean="0"/>
                        <a:t>Minimal reliance on reports and automation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502066869"/>
              </p:ext>
            </p:extLst>
          </p:nvPr>
        </p:nvGraphicFramePr>
        <p:xfrm>
          <a:off x="5693643" y="1231154"/>
          <a:ext cx="3111689" cy="2876947"/>
        </p:xfrm>
        <a:graphic>
          <a:graphicData uri="http://schemas.openxmlformats.org/drawingml/2006/table">
            <a:tbl>
              <a:tblPr firstRow="1" bandRow="1">
                <a:tableStyleId>{5C22544A-7EE6-4342-B048-85BDC9FD1C3A}</a:tableStyleId>
              </a:tblPr>
              <a:tblGrid>
                <a:gridCol w="3111689">
                  <a:extLst>
                    <a:ext uri="{9D8B030D-6E8A-4147-A177-3AD203B41FA5}">
                      <a16:colId xmlns="" xmlns:a16="http://schemas.microsoft.com/office/drawing/2014/main" val="20000"/>
                    </a:ext>
                  </a:extLst>
                </a:gridCol>
              </a:tblGrid>
              <a:tr h="49132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smtClean="0">
                          <a:solidFill>
                            <a:schemeClr val="tx1"/>
                          </a:solidFill>
                        </a:rPr>
                        <a:t>Now…</a:t>
                      </a:r>
                      <a:endParaRPr lang="en-CA" sz="2800" b="1" dirty="0" smtClean="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150003">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208784">
                <a:tc>
                  <a:txBody>
                    <a:bodyPr/>
                    <a:lstStyle/>
                    <a:p>
                      <a:pPr marL="285750" indent="-285750" algn="l" defTabSz="457200" rtl="0" eaLnBrk="1" latinLnBrk="0" hangingPunct="1">
                        <a:buFont typeface="Arial" panose="020B0604020202020204" pitchFamily="34" charset="0"/>
                        <a:buChar char="•"/>
                      </a:pPr>
                      <a:r>
                        <a:rPr lang="en-US" sz="1400" kern="1200" baseline="0" dirty="0" smtClean="0">
                          <a:solidFill>
                            <a:schemeClr val="dk1"/>
                          </a:solidFill>
                          <a:latin typeface="+mn-lt"/>
                          <a:ea typeface="+mn-ea"/>
                          <a:cs typeface="+mn-cs"/>
                        </a:rPr>
                        <a:t>Automated/Click-of-a-Button products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
        <p:nvSpPr>
          <p:cNvPr id="32" name="Rectangle 31"/>
          <p:cNvSpPr/>
          <p:nvPr/>
        </p:nvSpPr>
        <p:spPr>
          <a:xfrm flipH="1">
            <a:off x="2638657" y="993582"/>
            <a:ext cx="3909067" cy="3256064"/>
          </a:xfrm>
          <a:prstGeom prst="rect">
            <a:avLst/>
          </a:prstGeom>
          <a:blipFill dpi="0" rotWithShape="1">
            <a:blip r:embed="rId3">
              <a:alphaModFix amt="15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4110" name="Picture 14" descr="Hand holding up a clock - Free gestures icons"/>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6253" y="1869896"/>
            <a:ext cx="1071059" cy="1071059"/>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Computer Icons &amp; Symbols"/>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9887" y="1767540"/>
            <a:ext cx="1054454" cy="10544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spTree>
    <p:extLst>
      <p:ext uri="{BB962C8B-B14F-4D97-AF65-F5344CB8AC3E}">
        <p14:creationId xmlns:p14="http://schemas.microsoft.com/office/powerpoint/2010/main" val="23684216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Prospect Research Journey</a:t>
            </a:r>
            <a:endParaRPr lang="en-US" dirty="0"/>
          </a:p>
        </p:txBody>
      </p:sp>
      <p:sp>
        <p:nvSpPr>
          <p:cNvPr id="6" name="Text Placeholder 5"/>
          <p:cNvSpPr>
            <a:spLocks noGrp="1"/>
          </p:cNvSpPr>
          <p:nvPr>
            <p:ph type="body" sz="quarter" idx="13"/>
          </p:nvPr>
        </p:nvSpPr>
        <p:spPr/>
        <p:txBody>
          <a:bodyPr/>
          <a:lstStyle/>
          <a:p>
            <a:r>
              <a:rPr lang="en-US" dirty="0" smtClean="0"/>
              <a:t>Putting the end-users in the drivers seat</a:t>
            </a:r>
            <a:endParaRPr lang="en-CA" dirty="0"/>
          </a:p>
        </p:txBody>
      </p:sp>
      <p:graphicFrame>
        <p:nvGraphicFramePr>
          <p:cNvPr id="3" name="Table 2"/>
          <p:cNvGraphicFramePr>
            <a:graphicFrameLocks noGrp="1"/>
          </p:cNvGraphicFramePr>
          <p:nvPr>
            <p:extLst>
              <p:ext uri="{D42A27DB-BD31-4B8C-83A1-F6EECF244321}">
                <p14:modId xmlns:p14="http://schemas.microsoft.com/office/powerpoint/2010/main" val="278771310"/>
              </p:ext>
            </p:extLst>
          </p:nvPr>
        </p:nvGraphicFramePr>
        <p:xfrm>
          <a:off x="866076" y="1466548"/>
          <a:ext cx="7831874" cy="2603646"/>
        </p:xfrm>
        <a:graphic>
          <a:graphicData uri="http://schemas.openxmlformats.org/drawingml/2006/table">
            <a:tbl>
              <a:tblPr firstRow="1" bandRow="1">
                <a:tableStyleId>{5C22544A-7EE6-4342-B048-85BDC9FD1C3A}</a:tableStyleId>
              </a:tblPr>
              <a:tblGrid>
                <a:gridCol w="2568500">
                  <a:extLst>
                    <a:ext uri="{9D8B030D-6E8A-4147-A177-3AD203B41FA5}">
                      <a16:colId xmlns="" xmlns:a16="http://schemas.microsoft.com/office/drawing/2014/main" val="20000"/>
                    </a:ext>
                  </a:extLst>
                </a:gridCol>
                <a:gridCol w="5263374">
                  <a:extLst>
                    <a:ext uri="{9D8B030D-6E8A-4147-A177-3AD203B41FA5}">
                      <a16:colId xmlns="" xmlns:a16="http://schemas.microsoft.com/office/drawing/2014/main" val="20001"/>
                    </a:ext>
                  </a:extLst>
                </a:gridCol>
              </a:tblGrid>
              <a:tr h="1301823">
                <a:tc>
                  <a:txBody>
                    <a:bodyPr/>
                    <a:lstStyle/>
                    <a:p>
                      <a:r>
                        <a:rPr lang="en-US" b="1" dirty="0" smtClean="0">
                          <a:solidFill>
                            <a:schemeClr val="tx1"/>
                          </a:solidFill>
                        </a:rPr>
                        <a:t>Research Highlights</a:t>
                      </a:r>
                      <a:endParaRPr lang="en-CA"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b="0" dirty="0" smtClean="0">
                          <a:solidFill>
                            <a:schemeClr val="tx1"/>
                          </a:solidFill>
                        </a:rPr>
                        <a:t>A</a:t>
                      </a:r>
                      <a:r>
                        <a:rPr lang="en-US" b="0" baseline="0" dirty="0" smtClean="0">
                          <a:solidFill>
                            <a:schemeClr val="tx1"/>
                          </a:solidFill>
                        </a:rPr>
                        <a:t> mini-biography on an assigned prospect</a:t>
                      </a:r>
                      <a:r>
                        <a:rPr lang="en-CA" b="0" baseline="0" dirty="0" smtClean="0">
                          <a:solidFill>
                            <a:schemeClr val="tx1"/>
                          </a:solidFill>
                        </a:rPr>
                        <a:t> (wealth indicators, career highlights, non-profit involvement); stored in the Notes tab in RE</a:t>
                      </a:r>
                      <a:endParaRPr lang="en-US" b="0" baseline="0" dirty="0" smtClean="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301823">
                <a:tc>
                  <a:txBody>
                    <a:bodyPr/>
                    <a:lstStyle/>
                    <a:p>
                      <a:r>
                        <a:rPr lang="en-US" b="1" dirty="0" smtClean="0">
                          <a:solidFill>
                            <a:schemeClr val="tx1"/>
                          </a:solidFill>
                        </a:rPr>
                        <a:t>Research Snapshot</a:t>
                      </a:r>
                      <a:endParaRPr lang="en-CA"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b="0" dirty="0" smtClean="0">
                          <a:solidFill>
                            <a:schemeClr val="tx1"/>
                          </a:solidFill>
                        </a:rPr>
                        <a:t>Automated report that is populated</a:t>
                      </a:r>
                      <a:r>
                        <a:rPr lang="en-US" b="0" baseline="0" dirty="0" smtClean="0">
                          <a:solidFill>
                            <a:schemeClr val="tx1"/>
                          </a:solidFill>
                        </a:rPr>
                        <a:t> with data from Raiser’s Edge (contact information, ratings, Sunnybrook connections and giving history, Research Highlights)</a:t>
                      </a:r>
                      <a:endParaRPr lang="en-CA"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sp>
        <p:nvSpPr>
          <p:cNvPr id="10" name="Rectangle 9"/>
          <p:cNvSpPr/>
          <p:nvPr/>
        </p:nvSpPr>
        <p:spPr>
          <a:xfrm flipH="1">
            <a:off x="2638657" y="993582"/>
            <a:ext cx="3909067" cy="3256064"/>
          </a:xfrm>
          <a:prstGeom prst="rect">
            <a:avLst/>
          </a:prstGeom>
          <a:blipFill dpi="0" rotWithShape="1">
            <a:blip r:embed="rId4">
              <a:alphaModFix amt="15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64216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4537" y="1025912"/>
            <a:ext cx="1014761" cy="367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535" y="106604"/>
            <a:ext cx="3826565" cy="40245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1197" y="106604"/>
            <a:ext cx="3642502" cy="402458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spTree>
    <p:extLst>
      <p:ext uri="{BB962C8B-B14F-4D97-AF65-F5344CB8AC3E}">
        <p14:creationId xmlns:p14="http://schemas.microsoft.com/office/powerpoint/2010/main" val="423914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4537" y="1025912"/>
            <a:ext cx="1014761" cy="367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862" y="263467"/>
            <a:ext cx="4861981" cy="383319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863" b="21920"/>
          <a:stretch/>
        </p:blipFill>
        <p:spPr>
          <a:xfrm>
            <a:off x="372821" y="4524375"/>
            <a:ext cx="1886350" cy="530225"/>
          </a:xfrm>
          <a:prstGeom prst="rect">
            <a:avLst/>
          </a:prstGeom>
        </p:spPr>
      </p:pic>
    </p:spTree>
    <p:extLst>
      <p:ext uri="{BB962C8B-B14F-4D97-AF65-F5344CB8AC3E}">
        <p14:creationId xmlns:p14="http://schemas.microsoft.com/office/powerpoint/2010/main" val="22343245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unnybrook Template">
      <a:dk1>
        <a:srgbClr val="2C55A6"/>
      </a:dk1>
      <a:lt1>
        <a:sysClr val="window" lastClr="FFFFFF"/>
      </a:lt1>
      <a:dk2>
        <a:srgbClr val="83C446"/>
      </a:dk2>
      <a:lt2>
        <a:srgbClr val="00A5D9"/>
      </a:lt2>
      <a:accent1>
        <a:srgbClr val="646464"/>
      </a:accent1>
      <a:accent2>
        <a:srgbClr val="7AC143"/>
      </a:accent2>
      <a:accent3>
        <a:srgbClr val="00A5D9"/>
      </a:accent3>
      <a:accent4>
        <a:srgbClr val="2C55A6"/>
      </a:accent4>
      <a:accent5>
        <a:srgbClr val="646464"/>
      </a:accent5>
      <a:accent6>
        <a:srgbClr val="F58426"/>
      </a:accent6>
      <a:hlink>
        <a:srgbClr val="0000FF"/>
      </a:hlink>
      <a:folHlink>
        <a:srgbClr val="7AC14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wic_System_Copyright xmlns="http://schemas.microsoft.com/sharepoint/v3/fields" xsi:nil="true"/>
    <ImageCreateDate xmlns="C6E28CEB-4205-4D8A-BEE6-BA1FC4DA5EE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5B6A7562FCF0764FA5D9C3DC3B58DFF2" ma:contentTypeVersion="1" ma:contentTypeDescription="Upload an image." ma:contentTypeScope="" ma:versionID="246720b79a8b209da56ea7187f969d1b">
  <xsd:schema xmlns:xsd="http://www.w3.org/2001/XMLSchema" xmlns:xs="http://www.w3.org/2001/XMLSchema" xmlns:p="http://schemas.microsoft.com/office/2006/metadata/properties" xmlns:ns1="http://schemas.microsoft.com/sharepoint/v3" xmlns:ns2="C6E28CEB-4205-4D8A-BEE6-BA1FC4DA5EE0" xmlns:ns3="http://schemas.microsoft.com/sharepoint/v3/fields" targetNamespace="http://schemas.microsoft.com/office/2006/metadata/properties" ma:root="true" ma:fieldsID="6494087555e059bda03ebaa5947cbf23" ns1:_="" ns2:_="" ns3:_="">
    <xsd:import namespace="http://schemas.microsoft.com/sharepoint/v3"/>
    <xsd:import namespace="C6E28CEB-4205-4D8A-BEE6-BA1FC4DA5EE0"/>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internalName="PublishingStartDate">
      <xsd:simpleType>
        <xsd:restriction base="dms:Unknown"/>
      </xsd:simpleType>
    </xsd:element>
    <xsd:element name="PublishingExpirationDate" ma:index="28"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E28CEB-4205-4D8A-BEE6-BA1FC4DA5EE0"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schemas.microsoft.com/sharepoint/v3"/>
    <ds:schemaRef ds:uri="C6E28CEB-4205-4D8A-BEE6-BA1FC4DA5EE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sharepoint/v3/fields"/>
    <ds:schemaRef ds:uri="http://www.w3.org/XML/1998/namespace"/>
    <ds:schemaRef ds:uri="http://purl.org/dc/dcmityp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03E0D6EF-02B7-4B01-AA4B-4FB4816C52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6E28CEB-4205-4D8A-BEE6-BA1FC4DA5EE0"/>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21255</TotalTime>
  <Words>3313</Words>
  <Application>Microsoft Office PowerPoint</Application>
  <PresentationFormat>On-screen Show (16:9)</PresentationFormat>
  <Paragraphs>394</Paragraphs>
  <Slides>25</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ＭＳ Ｐゴシック</vt:lpstr>
      <vt:lpstr>SimSun</vt:lpstr>
      <vt:lpstr>Arial</vt:lpstr>
      <vt:lpstr>Calibri</vt:lpstr>
      <vt:lpstr>Courier New</vt:lpstr>
      <vt:lpstr>Lucida Grande</vt:lpstr>
      <vt:lpstr>Segoe UI</vt:lpstr>
      <vt:lpstr>Symbol</vt:lpstr>
      <vt:lpstr>Times New Roman</vt:lpstr>
      <vt:lpstr>Wingdings</vt:lpstr>
      <vt:lpstr>Office Theme</vt:lpstr>
      <vt:lpstr>PowerPoint Presentation</vt:lpstr>
      <vt:lpstr>Oh, hello!</vt:lpstr>
      <vt:lpstr>Agenda</vt:lpstr>
      <vt:lpstr>Let’s go on a journey together!</vt:lpstr>
      <vt:lpstr>Objectives &amp; Goals</vt:lpstr>
      <vt:lpstr>The Prospect Research Journey</vt:lpstr>
      <vt:lpstr>The Prospect Research Journey</vt:lpstr>
      <vt:lpstr>PowerPoint Presentation</vt:lpstr>
      <vt:lpstr>PowerPoint Presentation</vt:lpstr>
      <vt:lpstr>Prospect Research: Lessons Learned</vt:lpstr>
      <vt:lpstr>The Technology &amp; Data Journey</vt:lpstr>
      <vt:lpstr>PowerPoint Presentation</vt:lpstr>
      <vt:lpstr>PowerPoint Presentation</vt:lpstr>
      <vt:lpstr>PowerPoint Presentation</vt:lpstr>
      <vt:lpstr>PowerPoint Presentation</vt:lpstr>
      <vt:lpstr>Technology &amp; Data: Lessons Learned</vt:lpstr>
      <vt:lpstr>The Fundraising Journey</vt:lpstr>
      <vt:lpstr>ADVANCEMENT PORTFOLIO STATUS REPORT</vt:lpstr>
      <vt:lpstr>PowerPoint Presentation</vt:lpstr>
      <vt:lpstr>PowerPoint Presentation</vt:lpstr>
      <vt:lpstr>Fundraising: Lessons Learned</vt:lpstr>
      <vt:lpstr>Final Thoughts</vt:lpstr>
      <vt:lpstr>Questions?</vt:lpstr>
      <vt:lpstr>Our contact information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keywords/>
  <dc:description/>
  <cp:lastModifiedBy>Fulthorpe, Lauren</cp:lastModifiedBy>
  <cp:revision>173</cp:revision>
  <cp:lastPrinted>2022-10-19T17:57:17Z</cp:lastPrinted>
  <dcterms:created xsi:type="dcterms:W3CDTF">2010-04-12T23:12:02Z</dcterms:created>
  <dcterms:modified xsi:type="dcterms:W3CDTF">2022-10-25T20:08:24Z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0x0101009148F5A04DDD49CBA7127AADA5FB792B00AADE34325A8B49CDA8BB4DB53328F214005B6A7562FCF0764FA5D9C3DC3B58DFF2</vt:lpwstr>
  </property>
</Properties>
</file>